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2"/>
  </p:notesMasterIdLst>
  <p:sldIdLst>
    <p:sldId id="272" r:id="rId2"/>
    <p:sldId id="1004" r:id="rId3"/>
    <p:sldId id="1055" r:id="rId4"/>
    <p:sldId id="1056" r:id="rId5"/>
    <p:sldId id="1058" r:id="rId6"/>
    <p:sldId id="1059" r:id="rId7"/>
    <p:sldId id="1060" r:id="rId8"/>
    <p:sldId id="1061" r:id="rId9"/>
    <p:sldId id="1062" r:id="rId10"/>
    <p:sldId id="1063" r:id="rId11"/>
    <p:sldId id="1064" r:id="rId12"/>
    <p:sldId id="1065" r:id="rId13"/>
    <p:sldId id="1066" r:id="rId14"/>
    <p:sldId id="1095" r:id="rId15"/>
    <p:sldId id="1067" r:id="rId16"/>
    <p:sldId id="1068" r:id="rId17"/>
    <p:sldId id="1069" r:id="rId18"/>
    <p:sldId id="1070" r:id="rId19"/>
    <p:sldId id="1094" r:id="rId20"/>
    <p:sldId id="1071" r:id="rId21"/>
    <p:sldId id="1072" r:id="rId22"/>
    <p:sldId id="1073" r:id="rId23"/>
    <p:sldId id="1075" r:id="rId24"/>
    <p:sldId id="1076" r:id="rId25"/>
    <p:sldId id="1077" r:id="rId26"/>
    <p:sldId id="1079" r:id="rId27"/>
    <p:sldId id="1080" r:id="rId28"/>
    <p:sldId id="1057" r:id="rId29"/>
    <p:sldId id="1082" r:id="rId30"/>
    <p:sldId id="1083" r:id="rId31"/>
    <p:sldId id="1053" r:id="rId32"/>
    <p:sldId id="1084" r:id="rId33"/>
    <p:sldId id="1088" r:id="rId34"/>
    <p:sldId id="1090" r:id="rId35"/>
    <p:sldId id="1089" r:id="rId36"/>
    <p:sldId id="1098" r:id="rId37"/>
    <p:sldId id="1099" r:id="rId38"/>
    <p:sldId id="1091" r:id="rId39"/>
    <p:sldId id="1092" r:id="rId40"/>
    <p:sldId id="1157" r:id="rId41"/>
    <p:sldId id="1093" r:id="rId42"/>
    <p:sldId id="1097" r:id="rId43"/>
    <p:sldId id="1085" r:id="rId44"/>
    <p:sldId id="1101" r:id="rId45"/>
    <p:sldId id="1102" r:id="rId46"/>
    <p:sldId id="1086" r:id="rId47"/>
    <p:sldId id="1103" r:id="rId48"/>
    <p:sldId id="1106" r:id="rId49"/>
    <p:sldId id="1109" r:id="rId50"/>
    <p:sldId id="1108" r:id="rId51"/>
    <p:sldId id="1105" r:id="rId52"/>
    <p:sldId id="1110" r:id="rId53"/>
    <p:sldId id="1111" r:id="rId54"/>
    <p:sldId id="1112" r:id="rId55"/>
    <p:sldId id="1100" r:id="rId56"/>
    <p:sldId id="1107" r:id="rId57"/>
    <p:sldId id="1115" r:id="rId58"/>
    <p:sldId id="1117" r:id="rId59"/>
    <p:sldId id="1158" r:id="rId60"/>
    <p:sldId id="1116" r:id="rId61"/>
    <p:sldId id="1113" r:id="rId62"/>
    <p:sldId id="1119" r:id="rId63"/>
    <p:sldId id="1120" r:id="rId64"/>
    <p:sldId id="1121" r:id="rId65"/>
    <p:sldId id="1122" r:id="rId66"/>
    <p:sldId id="1123" r:id="rId67"/>
    <p:sldId id="1124" r:id="rId68"/>
    <p:sldId id="1125" r:id="rId69"/>
    <p:sldId id="1114" r:id="rId70"/>
    <p:sldId id="1128" r:id="rId71"/>
    <p:sldId id="1127" r:id="rId72"/>
    <p:sldId id="1130" r:id="rId73"/>
    <p:sldId id="1131" r:id="rId74"/>
    <p:sldId id="1132" r:id="rId75"/>
    <p:sldId id="1129" r:id="rId76"/>
    <p:sldId id="1133" r:id="rId77"/>
    <p:sldId id="1134" r:id="rId78"/>
    <p:sldId id="1135" r:id="rId79"/>
    <p:sldId id="1136" r:id="rId80"/>
    <p:sldId id="1138" r:id="rId81"/>
    <p:sldId id="1137" r:id="rId82"/>
    <p:sldId id="1139" r:id="rId83"/>
    <p:sldId id="1118" r:id="rId84"/>
    <p:sldId id="1141" r:id="rId85"/>
    <p:sldId id="1140" r:id="rId86"/>
    <p:sldId id="1146" r:id="rId87"/>
    <p:sldId id="1142" r:id="rId88"/>
    <p:sldId id="1143" r:id="rId89"/>
    <p:sldId id="1144" r:id="rId90"/>
    <p:sldId id="1145" r:id="rId91"/>
    <p:sldId id="1148" r:id="rId92"/>
    <p:sldId id="1150" r:id="rId93"/>
    <p:sldId id="1149" r:id="rId94"/>
    <p:sldId id="1151" r:id="rId95"/>
    <p:sldId id="1152" r:id="rId96"/>
    <p:sldId id="1154" r:id="rId97"/>
    <p:sldId id="1153" r:id="rId98"/>
    <p:sldId id="992" r:id="rId99"/>
    <p:sldId id="1155" r:id="rId100"/>
    <p:sldId id="1156" r:id="rId101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2"/>
    <p:restoredTop sz="96476"/>
  </p:normalViewPr>
  <p:slideViewPr>
    <p:cSldViewPr snapToGrid="0">
      <p:cViewPr varScale="1">
        <p:scale>
          <a:sx n="77" d="100"/>
          <a:sy n="77" d="100"/>
        </p:scale>
        <p:origin x="656" y="208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14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224376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498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807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057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2194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4258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080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7257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8492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1542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870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172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6231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299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758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657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6534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53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9719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7969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5642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9706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1312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7665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803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7680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0611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4190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7260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352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8989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022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845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1222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42418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22036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3744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704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16527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54293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9317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4079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2472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8925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50120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06914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3317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5467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368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9621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2916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1986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63940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44636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2159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5899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1681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18457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6552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01364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67048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85015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0566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02960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3051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2478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5462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65537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81022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7468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45577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3570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34960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16436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67260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65274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8982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82203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40285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51073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49531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4419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85281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71143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95304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9312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87941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5569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60637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29532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06494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17219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51793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4135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5322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10725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298186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5145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837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2021. 9. 29.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hyperlink" Target="https://spinningup.openai.com/en/latest/spinningup/keypaper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ncompleteideas.net/book/the-book.html" TargetMode="External"/><Relationship Id="rId4" Type="http://schemas.openxmlformats.org/officeDocument/2006/relationships/hyperlink" Target="https://dnddnjs.gitbooks.io/rl/content/td_control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mPfTpjtdgg?feature=oembed" TargetMode="External"/><Relationship Id="rId5" Type="http://schemas.openxmlformats.org/officeDocument/2006/relationships/image" Target="../media/image37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Tvp0Hp7RUI?feature=oembed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lianweng.github.io/lil-log/2018/04/08/policy-gradient-algorithms.html#reinforce" TargetMode="External"/><Relationship Id="rId5" Type="http://schemas.openxmlformats.org/officeDocument/2006/relationships/hyperlink" Target="https://talkingaboutme.tistory.com/entry/RL-Policy-Gradient-Algorithms" TargetMode="Externa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MR5mjCFZCw?feature=oembed" TargetMode="External"/><Relationship Id="rId5" Type="http://schemas.openxmlformats.org/officeDocument/2006/relationships/image" Target="../media/image61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LR-RM/stable-baselines3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hill-a/stable-baselines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ngtongZhang/reinforcement-learning-an-introduction" TargetMode="External"/><Relationship Id="rId5" Type="http://schemas.openxmlformats.org/officeDocument/2006/relationships/hyperlink" Target="https://www.davidsilver.uk/teaching/" TargetMode="External"/><Relationship Id="rId4" Type="http://schemas.openxmlformats.org/officeDocument/2006/relationships/hyperlink" Target="https://dnddnjs.gitbooks.io/rl/content/" TargetMode="External"/><Relationship Id="rId9" Type="http://schemas.openxmlformats.org/officeDocument/2006/relationships/hyperlink" Target="https://docs.ray.io/en/latest/rllib.html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Reinforcement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Reinforcement </a:t>
            </a:r>
            <a:r>
              <a:rPr lang="en-US" b="1" dirty="0" err="1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Learning의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핵심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개념</a:t>
            </a:r>
            <a:endParaRPr lang="en-US" b="1" dirty="0">
              <a:solidFill>
                <a:srgbClr val="53585F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Part 1</a:t>
            </a:r>
            <a:endParaRPr b="1" dirty="0">
              <a:solidFill>
                <a:srgbClr val="53585F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5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Stochastic Policy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894200" y="3329608"/>
                <a:ext cx="20610199" cy="9981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 policy (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𝜋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): state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같더라도 취하는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확률적으로 달라질 수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𝜋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(∙|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 프로세스를 통해서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 policy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구현하는 것이 일반적이다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특정한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log likelihood(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𝑙𝑜𝑔</m:t>
                        </m:r>
                      </m:fName>
                      <m:e>
                        <m:sSub>
                          <m:sSubPr>
                            <m:ctrlPr>
                              <a:rPr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func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𝑙𝑜𝑔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32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320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320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계산하여 최적화 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Categorical policy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Discrete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값에 대해 취한다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categorical, multinomial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분포에서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sampling.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Continuous policy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Continuous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값에 대해 취한다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Normal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분포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등을 통해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통해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Gaussian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경우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𝑧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~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0, 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𝐼</m:t>
                        </m:r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𝑎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reparametrize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 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00" y="3329608"/>
                <a:ext cx="20610199" cy="9981322"/>
              </a:xfrm>
              <a:prstGeom prst="rect">
                <a:avLst/>
              </a:prstGeom>
              <a:blipFill>
                <a:blip r:embed="rId4"/>
                <a:stretch>
                  <a:fillRect l="-924" b="-66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7900990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2041359" y="4626629"/>
            <a:ext cx="10795793" cy="3218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만약 부족하다면</a:t>
            </a:r>
            <a:r>
              <a:rPr kumimoji="1" lang="en-US" altLang="ko-Kore-KR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? 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4"/>
              </a:rPr>
              <a:t>https://spinningup.openai.com/en/latest/spinningup/keypapers.html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 (&gt;100 key papers)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" name="Shape 222">
            <a:extLst>
              <a:ext uri="{FF2B5EF4-FFF2-40B4-BE49-F238E27FC236}">
                <a16:creationId xmlns:a16="http://schemas.microsoft.com/office/drawing/2014/main" id="{EDA966FC-6A00-6541-8F84-8699713EC48C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F7932B2A-3368-5B47-A69E-6E8820A91993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504C55-B875-154F-8EBA-C04D556C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00" y="3387416"/>
            <a:ext cx="8703749" cy="101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1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Trajectories &amp; State transitions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855308" y="3329608"/>
                <a:ext cx="19818354" cy="9979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Trajectory(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궤도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𝜏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state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sequence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기록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(episode, rollout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이라고도 불린다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𝜏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0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0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…)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초기상태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start-state distribution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샘플링 하여 시작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0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~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0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∙)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State transition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혹은 확률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 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environment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정해진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법칙에 따라 결정되며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가장 최근의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agent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영향을 받는다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결정론 적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(deterministic)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수도 있고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확률론 적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(stochastic)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수도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Deterministic: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+1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lang="en-US" altLang="ko-KR" sz="36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+1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~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08" y="3329608"/>
                <a:ext cx="19818354" cy="9979207"/>
              </a:xfrm>
              <a:prstGeom prst="rect">
                <a:avLst/>
              </a:prstGeom>
              <a:blipFill>
                <a:blip r:embed="rId4"/>
                <a:stretch>
                  <a:fillRect l="-896" b="-13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92781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Reward &amp; Return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855308" y="3597943"/>
                <a:ext cx="21512692" cy="9150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보상 함수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(reward function;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R):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𝑅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강화 학습에서 매우 중요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현재 상태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방금 취해진 행동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그리고 다음 상태에 따라 달라진다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종종 현재 상태에 대해 혹은 상태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-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작용 쌍에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dependent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하게 단순화 될 수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𝑅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𝑅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Recall: agent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목표는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trajectory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걸쳐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cumulative reward (return)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최대화하는 것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Return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R(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𝜏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표기한다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모든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동일한 식이 적용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가능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!)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08" y="3597943"/>
                <a:ext cx="21512692" cy="9150325"/>
              </a:xfrm>
              <a:prstGeom prst="rect">
                <a:avLst/>
              </a:prstGeom>
              <a:blipFill>
                <a:blip r:embed="rId4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49153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Return</a:t>
            </a:r>
            <a:r>
              <a:rPr lang="ko-KR" altLang="en-US" dirty="0"/>
              <a:t>의 종류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855308" y="3329608"/>
                <a:ext cx="21512692" cy="10035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Finite-horizon undiscounted return: </a:t>
                </a:r>
                <a14:m>
                  <m:oMath xmlns:m="http://schemas.openxmlformats.org/officeDocument/2006/math">
                    <m:r>
                      <a:rPr lang="en-US" altLang="ko-KR" sz="3600" b="1" i="0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𝐑</m:t>
                    </m:r>
                    <m:d>
                      <m:dPr>
                        <m:ctrlPr>
                          <a:rPr lang="en-US" altLang="ko-KR" sz="3600" b="1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b="1" i="0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𝛕</m:t>
                        </m:r>
                      </m:e>
                    </m:d>
                    <m:r>
                      <a:rPr lang="en-US" altLang="ko-KR" sz="3600" b="1" i="0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3600" b="1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3600" b="1" i="0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𝐭</m:t>
                        </m:r>
                        <m:r>
                          <a:rPr lang="en-US" altLang="ko-KR" sz="3600" b="1" i="0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=</m:t>
                        </m:r>
                        <m:r>
                          <a:rPr lang="en-US" altLang="ko-KR" sz="3600" b="1" i="0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𝟎</m:t>
                        </m:r>
                      </m:sub>
                      <m:sup>
                        <m:r>
                          <a:rPr lang="en-US" altLang="ko-KR" sz="3600" b="1" i="0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𝐓</m:t>
                        </m:r>
                      </m:sup>
                      <m:e>
                        <m:sSub>
                          <m:sSubPr>
                            <m:ctrlPr>
                              <a:rPr lang="en-US" altLang="ko-KR" sz="3600" b="1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1" i="0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600" b="1" i="0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𝐭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36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정해진 단계 만큼의 보상을 더함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Infinite-horizon discounted return: </a:t>
                </a:r>
                <a14:m>
                  <m:oMath xmlns:m="http://schemas.openxmlformats.org/officeDocument/2006/math">
                    <m:r>
                      <a:rPr lang="en-US" altLang="ko-KR" sz="3600" b="1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𝑹</m:t>
                    </m:r>
                    <m:d>
                      <m:dPr>
                        <m:ctrlPr>
                          <a:rPr lang="en-US" altLang="ko-KR" sz="3600" b="1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b="1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𝝉</m:t>
                        </m:r>
                      </m:e>
                    </m:d>
                    <m:r>
                      <a:rPr lang="en-US" altLang="ko-KR" sz="3600" b="1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3600" b="1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3600" b="1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𝒕</m:t>
                        </m:r>
                        <m:r>
                          <a:rPr lang="en-US" altLang="ko-KR" sz="3600" b="1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=</m:t>
                        </m:r>
                        <m:r>
                          <a:rPr lang="en-US" altLang="ko-KR" sz="3600" b="1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𝟎</m:t>
                        </m:r>
                      </m:sub>
                      <m:sup>
                        <m:r>
                          <a:rPr lang="en-US" altLang="ko-KR" sz="3600" b="1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sz="3600" b="1" i="1" dirty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ko-KR" sz="3600" b="1" i="1" dirty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600" b="1" i="1" dirty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𝜸</m:t>
                                </m:r>
                              </m:e>
                              <m:sup>
                                <m:r>
                                  <a:rPr lang="en-US" altLang="ko-KR" sz="3600" b="1" i="1" dirty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𝒕</m:t>
                                </m:r>
                              </m:sup>
                            </m:sSup>
                            <m:r>
                              <a:rPr lang="en-US" altLang="ko-KR" sz="3600" b="1" i="1" dirty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ko-KR" sz="3600" b="1" i="1" dirty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𝒕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36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시간이 지날수록 할인율을 적용하며 모든 단계의 보상을 더함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할인 인자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(discount factor):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𝛾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∈(0, 1)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포함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수학적 수렴을 위함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(think: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무한 등비 수열의 합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 +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신뢰 할당 문제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참고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위 두 방법은 전통적인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명확히 구분하여 사용하지만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Deep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에서는 혼용하기도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i.e. 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어떤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알고리즘 은 종종 할인되지 않은 수익률을 최적화하려 하지만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		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가치 함수 추정에는 할인 요인을 사용한다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08" y="3329608"/>
                <a:ext cx="21512692" cy="10035119"/>
              </a:xfrm>
              <a:prstGeom prst="rect">
                <a:avLst/>
              </a:prstGeom>
              <a:blipFill>
                <a:blip r:embed="rId4"/>
                <a:stretch>
                  <a:fillRect l="-826" t="-6700" b="-1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21774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Reinforcement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lang="en-US" altLang="ko-Kore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altLang="ko-Kore-KR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Reinforcement Learning</a:t>
            </a:r>
            <a:r>
              <a:rPr lang="ko-KR" alt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의 핵심 개념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Part 2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5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0772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강화 학습 문제</a:t>
            </a:r>
            <a:r>
              <a:rPr lang="en-US" altLang="ko-KR" dirty="0"/>
              <a:t>(RL problem)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855308" y="3329608"/>
                <a:ext cx="21512692" cy="9341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E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xpected Return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최대화 하는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고르는 것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예를 들어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transition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둘다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stochastic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하여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T-step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trajectory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아래 식과 같이 정리 될 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𝜏</m:t>
                          </m:r>
                        </m:e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e>
                      </m:d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𝑇</m:t>
                          </m:r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𝑡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expected return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𝐽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𝜋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아래와 같이 정의된다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𝐽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e>
                      </m:d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𝜏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𝑅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𝜏</m:t>
                          </m:r>
                        </m:e>
                      </m:d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보편적인 최적화 문제는 아래와 같이 정리될 수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e>
                        <m:sup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∗</m:t>
                          </m:r>
                        </m:sup>
                      </m:sSup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𝐽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𝜋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6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표현될 수 있고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𝜋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이라고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08" y="3329608"/>
                <a:ext cx="21512692" cy="9341788"/>
              </a:xfrm>
              <a:prstGeom prst="rect">
                <a:avLst/>
              </a:prstGeom>
              <a:blipFill>
                <a:blip r:embed="rId4"/>
                <a:stretch>
                  <a:fillRect l="-826" b="-6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23838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가치 함수</a:t>
            </a:r>
            <a:r>
              <a:rPr lang="en-US" altLang="ko-KR" dirty="0"/>
              <a:t>(value function)</a:t>
            </a:r>
            <a:r>
              <a:rPr lang="ko-KR" altLang="en-US" dirty="0"/>
              <a:t>와 그 종류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2160108" y="3376793"/>
                <a:ext cx="21207892" cy="9979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또는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state-action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쌍의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value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아는 것은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문제에서 유용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Value</a:t>
                </a:r>
                <a:r>
                  <a:rPr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란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  state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또는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state-action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쌍에서 시작하여 이후 계속 특정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따라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할 경우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expected return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의미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Value function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대부분의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알고리즘에서 널리 사용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대표적인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4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종류의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value function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아래와 같다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AutoNum type="arabicPeriod"/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200092" lvl="1" indent="-742950">
                  <a:lnSpc>
                    <a:spcPct val="150000"/>
                  </a:lnSpc>
                  <a:buAutoNum type="arabicPeriod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On-policy value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𝑉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𝜋</m:t>
                        </m:r>
                      </m:sup>
                    </m:sSup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200092" lvl="1" indent="-742950">
                  <a:lnSpc>
                    <a:spcPct val="150000"/>
                  </a:lnSpc>
                  <a:buAutoNum type="arabicPeriod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On-policy action-value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𝜋</m:t>
                        </m:r>
                      </m:sup>
                    </m:s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200092" lvl="1" indent="-742950">
                  <a:lnSpc>
                    <a:spcPct val="150000"/>
                  </a:lnSpc>
                  <a:buAutoNum type="arabicPeriod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value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𝑉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200092" lvl="1" indent="-742950">
                  <a:lnSpc>
                    <a:spcPct val="150000"/>
                  </a:lnSpc>
                  <a:buAutoNum type="arabicPeriod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action-value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08" y="3376793"/>
                <a:ext cx="21207892" cy="9979207"/>
              </a:xfrm>
              <a:prstGeom prst="rect">
                <a:avLst/>
              </a:prstGeom>
              <a:blipFill>
                <a:blip r:embed="rId4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26935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가치 함수</a:t>
            </a:r>
            <a:r>
              <a:rPr lang="en-US" altLang="ko-KR" dirty="0"/>
              <a:t>(value function)</a:t>
            </a:r>
            <a:r>
              <a:rPr lang="ko-KR" altLang="en-US" dirty="0"/>
              <a:t>와 그 종류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982308" y="2918653"/>
                <a:ext cx="21207892" cy="1058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On-policy value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𝑉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𝜏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~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𝜏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State(s)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시작하여 항상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policy(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𝜋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따라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고르기 위한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expected return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제공할 경우</a:t>
                </a:r>
                <a:endParaRPr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On-policy action-value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</m:d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𝐸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𝜏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~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𝜋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[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𝑅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𝜏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)|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]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State(s)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시작하고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임의의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action(a)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안 따를 수도 있음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이후로는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따라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고르기 위한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expected return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제공할 경우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value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𝑉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32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𝜏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~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𝜏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=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상태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시작하고 항상 환경에서의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따라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을 고르기 위한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expected return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제공할 경우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action-value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𝜏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~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[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𝜏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)|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]</m:t>
                        </m:r>
                      </m:e>
                    </m:func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State(s)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시작하고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임의의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action(a)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안 따를 수도 있음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이후로는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따라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고르기 위한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expected return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제공할 경우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308" y="2918653"/>
                <a:ext cx="21207892" cy="10587514"/>
              </a:xfrm>
              <a:prstGeom prst="rect">
                <a:avLst/>
              </a:prstGeom>
              <a:blipFill>
                <a:blip r:embed="rId4"/>
                <a:stretch>
                  <a:fillRect l="-719" b="-9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9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Optimal Q-function</a:t>
            </a:r>
            <a:r>
              <a:rPr lang="ko-KR" altLang="en-US" dirty="0"/>
              <a:t>과 </a:t>
            </a:r>
            <a:r>
              <a:rPr lang="en-US" altLang="ko-KR" dirty="0"/>
              <a:t>optimal action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955559" y="3597943"/>
                <a:ext cx="20826892" cy="8599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action-value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𝜏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~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[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𝜏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)|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]</m:t>
                        </m:r>
                      </m:e>
                    </m:func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의해 선택된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서로 깊은 관련이 있다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</a:t>
                </a:r>
                <a:r>
                  <a:rPr lang="en-US" altLang="ko-KR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state(s)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시작하고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임의의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action(a)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안 따를 수도 있음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이후로는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따라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고르기 위한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expected return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제공할 경우를 나타낸다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state s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시작하여 예상되는 수익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(expected return)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최대화하는 작업을 선택합니다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있다면 아래의 과정으로  직접 최적의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아래의 식으로 얻을 수 있다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, 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참고</a:t>
                </a:r>
                <a:r>
                  <a:rPr lang="en-US" altLang="ko-KR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최대화하는 방법은 여러 가지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될 수 있으며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 경우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random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하나를 고른다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그러나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deterministic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하게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보통 유일하다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559" y="3597943"/>
                <a:ext cx="20826892" cy="8599214"/>
              </a:xfrm>
              <a:prstGeom prst="rect">
                <a:avLst/>
              </a:prstGeom>
              <a:blipFill>
                <a:blip r:embed="rId4"/>
                <a:stretch>
                  <a:fillRect l="-732" b="-1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0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잠깐</a:t>
            </a:r>
            <a:r>
              <a:rPr lang="en-US" altLang="ko-KR" dirty="0"/>
              <a:t>! Policy</a:t>
            </a:r>
            <a:r>
              <a:rPr lang="ko-KR" altLang="en-US" dirty="0"/>
              <a:t>에 안 따를 수 있다는 말은</a:t>
            </a:r>
            <a:r>
              <a:rPr lang="en-US" altLang="ko-KR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955559" y="3264116"/>
                <a:ext cx="20826892" cy="4450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</a:t>
                </a:r>
                <a:r>
                  <a:rPr lang="en-US" altLang="ko-KR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state(s)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시작하고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임의의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action(a)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안 따를 수도 있음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보통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exploration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촉진하기 위함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I.e. epsilon-greedy: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일정 확률로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랜덤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고른다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559" y="3264116"/>
                <a:ext cx="20826892" cy="4450514"/>
              </a:xfrm>
              <a:prstGeom prst="rect">
                <a:avLst/>
              </a:prstGeom>
              <a:blipFill>
                <a:blip r:embed="rId4"/>
                <a:stretch>
                  <a:fillRect l="-732" b="-34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EA3D47F-2E8F-424D-9F6F-D692D738D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500" y="4324539"/>
            <a:ext cx="5804873" cy="653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CA43830-5774-4241-A017-181E0995C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75373" y="4324539"/>
            <a:ext cx="6540500" cy="401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65DCAE4-0ADB-604B-8B5F-7A7CEFC32807}"/>
              </a:ext>
            </a:extLst>
          </p:cNvPr>
          <p:cNvSpPr/>
          <p:nvPr/>
        </p:nvSpPr>
        <p:spPr>
          <a:xfrm>
            <a:off x="16817856" y="7990726"/>
            <a:ext cx="6156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https://deepmind.com/learning-resources/-introduction-reinforcement-learning-david-silver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DD505D-D27A-5848-B32B-DB32F2D9A6A6}"/>
              </a:ext>
            </a:extLst>
          </p:cNvPr>
          <p:cNvSpPr/>
          <p:nvPr/>
        </p:nvSpPr>
        <p:spPr>
          <a:xfrm>
            <a:off x="10170500" y="11220376"/>
            <a:ext cx="55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https://www.baeldung.com/cs/epsilon-greedy-q-learning</a:t>
            </a:r>
          </a:p>
        </p:txBody>
      </p:sp>
    </p:spTree>
    <p:extLst>
      <p:ext uri="{BB962C8B-B14F-4D97-AF65-F5344CB8AC3E}">
        <p14:creationId xmlns:p14="http://schemas.microsoft.com/office/powerpoint/2010/main" val="361005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/>
              <p:nvPr/>
            </p:nvSpPr>
            <p:spPr>
              <a:xfrm>
                <a:off x="14765313" y="3864869"/>
                <a:ext cx="8887168" cy="3598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목표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𝐻</m:t>
                              </m:r>
                            </m:sup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</m:oMath>
                </a14:m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→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</m:oMath>
                </a14:m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policy, </a:t>
                </a:r>
                <a14:m>
                  <m:oMath xmlns:m="http://schemas.openxmlformats.org/officeDocument/2006/math"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𝑅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𝑆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r>
                      <a:rPr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𝑟</m:t>
                    </m:r>
                  </m:oMath>
                </a14:m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reward function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C0D183-C933-E743-8CFB-8F0B5B812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5313" y="3864869"/>
                <a:ext cx="8887168" cy="3598421"/>
              </a:xfrm>
              <a:prstGeom prst="rect">
                <a:avLst/>
              </a:prstGeom>
              <a:blipFill>
                <a:blip r:embed="rId4"/>
                <a:stretch>
                  <a:fillRect l="-1997" t="-33451" b="-373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22" name="Picture 2" descr="5 Things You Need to Know about Reinforcement Learning - KDnuggets">
            <a:extLst>
              <a:ext uri="{FF2B5EF4-FFF2-40B4-BE49-F238E27FC236}">
                <a16:creationId xmlns:a16="http://schemas.microsoft.com/office/drawing/2014/main" id="{72282896-9889-154E-A4BD-D795A9733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557" y="2899033"/>
            <a:ext cx="12191755" cy="470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F59166F-B163-0146-B64C-2CA17175A8F2}"/>
              </a:ext>
            </a:extLst>
          </p:cNvPr>
          <p:cNvSpPr/>
          <p:nvPr/>
        </p:nvSpPr>
        <p:spPr>
          <a:xfrm>
            <a:off x="2339637" y="7846565"/>
            <a:ext cx="12043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Sutton, Richard S., and Andrew G.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Barto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 Reinforcement learning: An introduction. MIT press,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1D578C-A4C5-CC4F-B95E-00329F827B47}"/>
              </a:ext>
            </a:extLst>
          </p:cNvPr>
          <p:cNvSpPr/>
          <p:nvPr/>
        </p:nvSpPr>
        <p:spPr>
          <a:xfrm>
            <a:off x="1828800" y="8435695"/>
            <a:ext cx="170687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지도 학습 대비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…  challenge !</a:t>
            </a:r>
          </a:p>
          <a:p>
            <a:pPr lvl="1"/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Why?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Agent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기반 모델링으로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nvironment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계속 상호 작용이 되어야 한다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028642" lvl="1" indent="-571500">
              <a:buFont typeface="Arial" panose="020B0604020202020204" pitchFamily="34" charset="0"/>
              <a:buChar char="•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탐험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(exploration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028642" lvl="1" indent="-571500">
              <a:buFont typeface="Arial" panose="020B0604020202020204" pitchFamily="34" charset="0"/>
              <a:buChar char="•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신뢰 할당 문제 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마지막 순간의 상태는 중간 상태의 영향을 받아 성립되었는데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 </a:t>
            </a:r>
            <a:r>
              <a:rPr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보상을 이전 상태에도 나눠주어야 하는가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028642" lvl="1" indent="-571500">
              <a:buFont typeface="Arial" panose="020B0604020202020204" pitchFamily="34" charset="0"/>
              <a:buChar char="•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안정성</a:t>
            </a: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028642" lvl="1" indent="-571500">
              <a:buFont typeface="Arial" panose="020B0604020202020204" pitchFamily="34" charset="0"/>
              <a:buChar char="•"/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Online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</a:t>
            </a: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9342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Bellman equations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955559" y="3597943"/>
                <a:ext cx="20826892" cy="8350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앞서 소개한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value function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들을 최적화 하는 것은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equation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형태로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해답이 존재한다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equation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기본 아이디어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“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출발점의 가치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”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그 곳에 있음으로써 얻을 수 있는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reward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다음에 이동하여 착륙하는 곳의 가치의 합일 것이다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(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현재와 바로 다음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state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고려하자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On-policy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가치함수들로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equation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써보면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∙|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𝑟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′)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)]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여기서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~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𝑃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(∙|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environment transition rule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의해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sampling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next state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의미한다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559" y="3597943"/>
                <a:ext cx="20826892" cy="8350491"/>
              </a:xfrm>
              <a:prstGeom prst="rect">
                <a:avLst/>
              </a:prstGeom>
              <a:blipFill>
                <a:blip r:embed="rId4"/>
                <a:stretch>
                  <a:fillRect l="-732" b="-13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2" descr="s' \sim P">
            <a:extLst>
              <a:ext uri="{FF2B5EF4-FFF2-40B4-BE49-F238E27FC236}">
                <a16:creationId xmlns:a16="http://schemas.microsoft.com/office/drawing/2014/main" id="{9EC71A0A-0213-854A-81F3-6D519C14E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3" descr="s' \sim P(\cdot |s,a)">
            <a:extLst>
              <a:ext uri="{FF2B5EF4-FFF2-40B4-BE49-F238E27FC236}">
                <a16:creationId xmlns:a16="http://schemas.microsoft.com/office/drawing/2014/main" id="{AE2D6A1C-40CF-EA42-8FC2-E91A6A951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AutoShape 4" descr="s'">
            <a:extLst>
              <a:ext uri="{FF2B5EF4-FFF2-40B4-BE49-F238E27FC236}">
                <a16:creationId xmlns:a16="http://schemas.microsoft.com/office/drawing/2014/main" id="{E38E99D3-2766-3A4A-AD30-C80E4C9C0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0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5" descr="a \sim \pi">
            <a:extLst>
              <a:ext uri="{FF2B5EF4-FFF2-40B4-BE49-F238E27FC236}">
                <a16:creationId xmlns:a16="http://schemas.microsoft.com/office/drawing/2014/main" id="{7600E6EE-A6DA-8E4A-B6C4-070FA0815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66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6" name="AutoShape 6" descr="a \sim \pi(\cdot|s)">
            <a:extLst>
              <a:ext uri="{FF2B5EF4-FFF2-40B4-BE49-F238E27FC236}">
                <a16:creationId xmlns:a16="http://schemas.microsoft.com/office/drawing/2014/main" id="{55991072-F510-2940-BBA4-57ECA6CC7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53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8" name="AutoShape 7" descr="a' \sim \pi">
            <a:extLst>
              <a:ext uri="{FF2B5EF4-FFF2-40B4-BE49-F238E27FC236}">
                <a16:creationId xmlns:a16="http://schemas.microsoft.com/office/drawing/2014/main" id="{9B57BD61-8546-4148-BA71-6377D493A3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886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AutoShape 8" descr="a' \sim \pi(\cdot|s')">
            <a:extLst>
              <a:ext uri="{FF2B5EF4-FFF2-40B4-BE49-F238E27FC236}">
                <a16:creationId xmlns:a16="http://schemas.microsoft.com/office/drawing/2014/main" id="{BC5942DE-E41C-4646-949D-1D40F6CB3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76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90644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Bellman equations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955559" y="3597943"/>
                <a:ext cx="20826892" cy="9546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On-policy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가치 함수들의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equation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∙|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𝑟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′)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)]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가치 함수에 대한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equation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p>
                          <m:r>
                            <a:rPr lang="ko-KR" altLang="en-US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 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~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(∙|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𝑎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, 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𝑄</m:t>
                          </m:r>
                        </m:e>
                        <m:sup>
                          <m:r>
                            <a:rPr lang="ko-KR" altLang="en-US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𝑟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𝛾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On-policy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가치 함수와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함수에 대한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equation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가장 큰 차이는 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max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action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term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존재 유무이다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max action: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에이전트가 자신의 행동을 선택하게 될 때마다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최적으로 행동하기 위해서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	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가장 높은 가치로 이끄는 행동을 선택해야 한다는 사실을 반영한다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559" y="3597943"/>
                <a:ext cx="20826892" cy="9546396"/>
              </a:xfrm>
              <a:prstGeom prst="rect">
                <a:avLst/>
              </a:prstGeom>
              <a:blipFill>
                <a:blip r:embed="rId4"/>
                <a:stretch>
                  <a:fillRect l="-732" b="-11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2" descr="s' \sim P">
            <a:extLst>
              <a:ext uri="{FF2B5EF4-FFF2-40B4-BE49-F238E27FC236}">
                <a16:creationId xmlns:a16="http://schemas.microsoft.com/office/drawing/2014/main" id="{9EC71A0A-0213-854A-81F3-6D519C14E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3" descr="s' \sim P(\cdot |s,a)">
            <a:extLst>
              <a:ext uri="{FF2B5EF4-FFF2-40B4-BE49-F238E27FC236}">
                <a16:creationId xmlns:a16="http://schemas.microsoft.com/office/drawing/2014/main" id="{AE2D6A1C-40CF-EA42-8FC2-E91A6A951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AutoShape 4" descr="s'">
            <a:extLst>
              <a:ext uri="{FF2B5EF4-FFF2-40B4-BE49-F238E27FC236}">
                <a16:creationId xmlns:a16="http://schemas.microsoft.com/office/drawing/2014/main" id="{E38E99D3-2766-3A4A-AD30-C80E4C9C0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0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5" descr="a \sim \pi">
            <a:extLst>
              <a:ext uri="{FF2B5EF4-FFF2-40B4-BE49-F238E27FC236}">
                <a16:creationId xmlns:a16="http://schemas.microsoft.com/office/drawing/2014/main" id="{7600E6EE-A6DA-8E4A-B6C4-070FA0815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66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6" name="AutoShape 6" descr="a \sim \pi(\cdot|s)">
            <a:extLst>
              <a:ext uri="{FF2B5EF4-FFF2-40B4-BE49-F238E27FC236}">
                <a16:creationId xmlns:a16="http://schemas.microsoft.com/office/drawing/2014/main" id="{55991072-F510-2940-BBA4-57ECA6CC7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53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8" name="AutoShape 7" descr="a' \sim \pi">
            <a:extLst>
              <a:ext uri="{FF2B5EF4-FFF2-40B4-BE49-F238E27FC236}">
                <a16:creationId xmlns:a16="http://schemas.microsoft.com/office/drawing/2014/main" id="{9B57BD61-8546-4148-BA71-6377D493A3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886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AutoShape 8" descr="a' \sim \pi(\cdot|s')">
            <a:extLst>
              <a:ext uri="{FF2B5EF4-FFF2-40B4-BE49-F238E27FC236}">
                <a16:creationId xmlns:a16="http://schemas.microsoft.com/office/drawing/2014/main" id="{BC5942DE-E41C-4646-949D-1D40F6CB3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76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13301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Bellman backup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955559" y="3597943"/>
                <a:ext cx="20826892" cy="8069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backup: Bellman equation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오른쪽 부분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(reward + next value)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의미한다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(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파란 부분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On-policy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가치 함수들의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equation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∙|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r>
                        <a:rPr lang="en-US" altLang="ko-KR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𝑟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lang="en-US" altLang="ko-KR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′)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)]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가치 함수에 대한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equation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p>
                          <m:r>
                            <a:rPr lang="ko-KR" altLang="en-US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 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~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(∙|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𝑎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, 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</m:t>
                              </m:r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𝑄</m:t>
                          </m:r>
                        </m:e>
                        <m:sup>
                          <m:r>
                            <a:rPr lang="ko-KR" altLang="en-US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(∙|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r>
                        <a:rPr lang="en-US" altLang="ko-KR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𝑟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lang="en-US" altLang="ko-KR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𝛾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559" y="3597943"/>
                <a:ext cx="20826892" cy="8069068"/>
              </a:xfrm>
              <a:prstGeom prst="rect">
                <a:avLst/>
              </a:prstGeom>
              <a:blipFill>
                <a:blip r:embed="rId4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2" descr="s' \sim P">
            <a:extLst>
              <a:ext uri="{FF2B5EF4-FFF2-40B4-BE49-F238E27FC236}">
                <a16:creationId xmlns:a16="http://schemas.microsoft.com/office/drawing/2014/main" id="{9EC71A0A-0213-854A-81F3-6D519C14E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3" descr="s' \sim P(\cdot |s,a)">
            <a:extLst>
              <a:ext uri="{FF2B5EF4-FFF2-40B4-BE49-F238E27FC236}">
                <a16:creationId xmlns:a16="http://schemas.microsoft.com/office/drawing/2014/main" id="{AE2D6A1C-40CF-EA42-8FC2-E91A6A951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AutoShape 4" descr="s'">
            <a:extLst>
              <a:ext uri="{FF2B5EF4-FFF2-40B4-BE49-F238E27FC236}">
                <a16:creationId xmlns:a16="http://schemas.microsoft.com/office/drawing/2014/main" id="{E38E99D3-2766-3A4A-AD30-C80E4C9C0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0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5" descr="a \sim \pi">
            <a:extLst>
              <a:ext uri="{FF2B5EF4-FFF2-40B4-BE49-F238E27FC236}">
                <a16:creationId xmlns:a16="http://schemas.microsoft.com/office/drawing/2014/main" id="{7600E6EE-A6DA-8E4A-B6C4-070FA0815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66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6" name="AutoShape 6" descr="a \sim \pi(\cdot|s)">
            <a:extLst>
              <a:ext uri="{FF2B5EF4-FFF2-40B4-BE49-F238E27FC236}">
                <a16:creationId xmlns:a16="http://schemas.microsoft.com/office/drawing/2014/main" id="{55991072-F510-2940-BBA4-57ECA6CC7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53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AutoShape 8" descr="a' \sim \pi(\cdot|s')">
            <a:extLst>
              <a:ext uri="{FF2B5EF4-FFF2-40B4-BE49-F238E27FC236}">
                <a16:creationId xmlns:a16="http://schemas.microsoft.com/office/drawing/2014/main" id="{BC5942DE-E41C-4646-949D-1D40F6CB3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76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03419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Advantage function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955558" y="3597943"/>
                <a:ext cx="21183841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특정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얼마나 좋은지를 정량적으로 나타내려면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?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Advantage function! (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절대적이기보다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상대적인 방법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!)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정책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𝜋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해당하는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advantage function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현재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state(s)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무작위로 행동을 선택하는 것에 비해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특정한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action(a)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취하는 것이 얼마나 더 나은지를 나타낸다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Policy gradient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방법들에서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필요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Advantage function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다음과 같이 정의된다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𝜋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558" y="3597943"/>
                <a:ext cx="21183841" cy="6740307"/>
              </a:xfrm>
              <a:prstGeom prst="rect">
                <a:avLst/>
              </a:prstGeom>
              <a:blipFill>
                <a:blip r:embed="rId4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2" descr="s' \sim P">
            <a:extLst>
              <a:ext uri="{FF2B5EF4-FFF2-40B4-BE49-F238E27FC236}">
                <a16:creationId xmlns:a16="http://schemas.microsoft.com/office/drawing/2014/main" id="{9EC71A0A-0213-854A-81F3-6D519C14E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3" descr="s' \sim P(\cdot |s,a)">
            <a:extLst>
              <a:ext uri="{FF2B5EF4-FFF2-40B4-BE49-F238E27FC236}">
                <a16:creationId xmlns:a16="http://schemas.microsoft.com/office/drawing/2014/main" id="{AE2D6A1C-40CF-EA42-8FC2-E91A6A951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AutoShape 4" descr="s'">
            <a:extLst>
              <a:ext uri="{FF2B5EF4-FFF2-40B4-BE49-F238E27FC236}">
                <a16:creationId xmlns:a16="http://schemas.microsoft.com/office/drawing/2014/main" id="{E38E99D3-2766-3A4A-AD30-C80E4C9C0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0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5" descr="a \sim \pi">
            <a:extLst>
              <a:ext uri="{FF2B5EF4-FFF2-40B4-BE49-F238E27FC236}">
                <a16:creationId xmlns:a16="http://schemas.microsoft.com/office/drawing/2014/main" id="{7600E6EE-A6DA-8E4A-B6C4-070FA0815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66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6" name="AutoShape 6" descr="a \sim \pi(\cdot|s)">
            <a:extLst>
              <a:ext uri="{FF2B5EF4-FFF2-40B4-BE49-F238E27FC236}">
                <a16:creationId xmlns:a16="http://schemas.microsoft.com/office/drawing/2014/main" id="{55991072-F510-2940-BBA4-57ECA6CC7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53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AutoShape 8" descr="a' \sim \pi(\cdot|s')">
            <a:extLst>
              <a:ext uri="{FF2B5EF4-FFF2-40B4-BE49-F238E27FC236}">
                <a16:creationId xmlns:a16="http://schemas.microsoft.com/office/drawing/2014/main" id="{BC5942DE-E41C-4646-949D-1D40F6CB3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76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689836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984254" y="3503089"/>
                <a:ext cx="21183841" cy="9619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엄밀한 정의는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Markov decision process(MDP)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통해 정의된다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현재의 정보에 집중하는 것만으로도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decision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가능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decision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포함된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Markov reward process)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Markov property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아래를 만족할 때를 말한다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(RNN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 model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압축하는 가정과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비슷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𝑃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,..,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Markov process (Markov chain)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&lt;S, P&gt;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tuple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구성되고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S: state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유한한 집합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(set)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P: S  -&gt; P(S) state transition probability function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𝑃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′=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𝑃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[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의미한다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Markov reward process(MRP)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Markov chain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value(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추가한 것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&lt;S, P, R,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𝛾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&gt;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R: S -&gt; R(S) reward function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𝑅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𝑡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]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𝛾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discount factor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𝛾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∈[0, 1]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254" y="3503089"/>
                <a:ext cx="21183841" cy="9619300"/>
              </a:xfrm>
              <a:prstGeom prst="rect">
                <a:avLst/>
              </a:prstGeom>
              <a:blipFill>
                <a:blip r:embed="rId4"/>
                <a:stretch>
                  <a:fillRect l="-719" b="-10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2" descr="s' \sim P">
            <a:extLst>
              <a:ext uri="{FF2B5EF4-FFF2-40B4-BE49-F238E27FC236}">
                <a16:creationId xmlns:a16="http://schemas.microsoft.com/office/drawing/2014/main" id="{9EC71A0A-0213-854A-81F3-6D519C14E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3" descr="s' \sim P(\cdot |s,a)">
            <a:extLst>
              <a:ext uri="{FF2B5EF4-FFF2-40B4-BE49-F238E27FC236}">
                <a16:creationId xmlns:a16="http://schemas.microsoft.com/office/drawing/2014/main" id="{AE2D6A1C-40CF-EA42-8FC2-E91A6A951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AutoShape 4" descr="s'">
            <a:extLst>
              <a:ext uri="{FF2B5EF4-FFF2-40B4-BE49-F238E27FC236}">
                <a16:creationId xmlns:a16="http://schemas.microsoft.com/office/drawing/2014/main" id="{E38E99D3-2766-3A4A-AD30-C80E4C9C0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0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5" descr="a \sim \pi">
            <a:extLst>
              <a:ext uri="{FF2B5EF4-FFF2-40B4-BE49-F238E27FC236}">
                <a16:creationId xmlns:a16="http://schemas.microsoft.com/office/drawing/2014/main" id="{7600E6EE-A6DA-8E4A-B6C4-070FA0815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66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6" name="AutoShape 6" descr="a \sim \pi(\cdot|s)">
            <a:extLst>
              <a:ext uri="{FF2B5EF4-FFF2-40B4-BE49-F238E27FC236}">
                <a16:creationId xmlns:a16="http://schemas.microsoft.com/office/drawing/2014/main" id="{55991072-F510-2940-BBA4-57ECA6CC7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53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AutoShape 8" descr="a' \sim \pi(\cdot|s')">
            <a:extLst>
              <a:ext uri="{FF2B5EF4-FFF2-40B4-BE49-F238E27FC236}">
                <a16:creationId xmlns:a16="http://schemas.microsoft.com/office/drawing/2014/main" id="{BC5942DE-E41C-4646-949D-1D40F6CB3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76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8" name="Shape 224">
            <a:extLst>
              <a:ext uri="{FF2B5EF4-FFF2-40B4-BE49-F238E27FC236}">
                <a16:creationId xmlns:a16="http://schemas.microsoft.com/office/drawing/2014/main" id="{B819C589-4F9D-EF43-8590-0F6F511A5E8C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Markov decision process</a:t>
            </a:r>
            <a:r>
              <a:rPr lang="ko-KR" altLang="en-US" dirty="0"/>
              <a:t>과 </a:t>
            </a:r>
            <a:r>
              <a:rPr lang="en-US" altLang="ko-KR" dirty="0"/>
              <a:t>RL</a:t>
            </a:r>
            <a:r>
              <a:rPr lang="ko-KR" altLang="en-US" dirty="0"/>
              <a:t>의 </a:t>
            </a:r>
            <a:r>
              <a:rPr lang="en-US" altLang="ko-KR" dirty="0"/>
              <a:t>formalization</a:t>
            </a:r>
          </a:p>
        </p:txBody>
      </p:sp>
    </p:spTree>
    <p:extLst>
      <p:ext uri="{BB962C8B-B14F-4D97-AF65-F5344CB8AC3E}">
        <p14:creationId xmlns:p14="http://schemas.microsoft.com/office/powerpoint/2010/main" val="1238882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2058927" y="3597943"/>
                <a:ext cx="21644095" cy="8882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엄밀한 정의는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Markov decision process(MDP)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통해 정의된다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현재의 정보에 집중하는 것만으로도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decision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가능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decision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포함된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Markov reward process)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Markov Decision Process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&lt;S, P, A, R,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𝛾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&gt;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유효한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state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들에 대한 집합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유효한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들에 대한 집합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R: S X A X S -&gt; R: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reward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𝑅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𝐸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[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𝐴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𝑎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′]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P: S X A  P(S):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transition probability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함수로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𝑃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′=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𝑃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[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+1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𝐴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𝛾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discount factor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𝛾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∈[0, 1]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여기에 종종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start state distribution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𝜌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추가하여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&lt;S, P, A, R,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𝛾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𝜌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&gt;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표현하기도 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discount factor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생략하기도 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27" y="3597943"/>
                <a:ext cx="21644095" cy="8882496"/>
              </a:xfrm>
              <a:prstGeom prst="rect">
                <a:avLst/>
              </a:prstGeom>
              <a:blipFill>
                <a:blip r:embed="rId4"/>
                <a:stretch>
                  <a:fillRect l="-704" b="-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2" descr="s' \sim P">
            <a:extLst>
              <a:ext uri="{FF2B5EF4-FFF2-40B4-BE49-F238E27FC236}">
                <a16:creationId xmlns:a16="http://schemas.microsoft.com/office/drawing/2014/main" id="{9EC71A0A-0213-854A-81F3-6D519C14E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3" descr="s' \sim P(\cdot |s,a)">
            <a:extLst>
              <a:ext uri="{FF2B5EF4-FFF2-40B4-BE49-F238E27FC236}">
                <a16:creationId xmlns:a16="http://schemas.microsoft.com/office/drawing/2014/main" id="{AE2D6A1C-40CF-EA42-8FC2-E91A6A951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AutoShape 4" descr="s'">
            <a:extLst>
              <a:ext uri="{FF2B5EF4-FFF2-40B4-BE49-F238E27FC236}">
                <a16:creationId xmlns:a16="http://schemas.microsoft.com/office/drawing/2014/main" id="{E38E99D3-2766-3A4A-AD30-C80E4C9C0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0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5" descr="a \sim \pi">
            <a:extLst>
              <a:ext uri="{FF2B5EF4-FFF2-40B4-BE49-F238E27FC236}">
                <a16:creationId xmlns:a16="http://schemas.microsoft.com/office/drawing/2014/main" id="{7600E6EE-A6DA-8E4A-B6C4-070FA0815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66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6" name="AutoShape 6" descr="a \sim \pi(\cdot|s)">
            <a:extLst>
              <a:ext uri="{FF2B5EF4-FFF2-40B4-BE49-F238E27FC236}">
                <a16:creationId xmlns:a16="http://schemas.microsoft.com/office/drawing/2014/main" id="{55991072-F510-2940-BBA4-57ECA6CC7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53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AutoShape 8" descr="a' \sim \pi(\cdot|s')">
            <a:extLst>
              <a:ext uri="{FF2B5EF4-FFF2-40B4-BE49-F238E27FC236}">
                <a16:creationId xmlns:a16="http://schemas.microsoft.com/office/drawing/2014/main" id="{BC5942DE-E41C-4646-949D-1D40F6CB3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76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8" name="Shape 224">
            <a:extLst>
              <a:ext uri="{FF2B5EF4-FFF2-40B4-BE49-F238E27FC236}">
                <a16:creationId xmlns:a16="http://schemas.microsoft.com/office/drawing/2014/main" id="{B819C589-4F9D-EF43-8590-0F6F511A5E8C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Markov decision process</a:t>
            </a:r>
            <a:r>
              <a:rPr lang="ko-KR" altLang="en-US" dirty="0"/>
              <a:t>과 </a:t>
            </a:r>
            <a:r>
              <a:rPr lang="en-US" altLang="ko-KR" dirty="0"/>
              <a:t>RL</a:t>
            </a:r>
            <a:r>
              <a:rPr lang="ko-KR" altLang="en-US" dirty="0"/>
              <a:t>의 </a:t>
            </a:r>
            <a:r>
              <a:rPr lang="en-US" altLang="ko-KR" dirty="0"/>
              <a:t>formalization</a:t>
            </a:r>
          </a:p>
        </p:txBody>
      </p:sp>
    </p:spTree>
    <p:extLst>
      <p:ext uri="{BB962C8B-B14F-4D97-AF65-F5344CB8AC3E}">
        <p14:creationId xmlns:p14="http://schemas.microsoft.com/office/powerpoint/2010/main" val="2382545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1D578C-A4C5-CC4F-B95E-00329F827B47}"/>
              </a:ext>
            </a:extLst>
          </p:cNvPr>
          <p:cNvSpPr/>
          <p:nvPr/>
        </p:nvSpPr>
        <p:spPr>
          <a:xfrm>
            <a:off x="1906527" y="2999960"/>
            <a:ext cx="21644095" cy="10356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Dynamic programming, Monte-Carlo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방법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temporal difference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방법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등으로 최적화가 가능하다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위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3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가지 방법은 장단점이 존재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Dynamic programming: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마르코프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결정 프로세스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(MDP)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로서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환경의 완벽한 모델이 주어진 최적의 정책을 계산하는 데 사용될 수 있는 알고리즘의 모음으로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policy iteration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과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value iteration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방법으로 나뉜다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수학적으로 잘 개발되었지만 환경을 포함한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MDP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모든 정보를 알아야하고 정확한 모델이 필요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Monte-Carlo method (model-free control)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완전한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return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들에 대해 평균을 내는 식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모델이 필요하지 않으며 개념적으로 간단하지만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step-by-step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증분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(incremental)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계산에는 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	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적합하지 않다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Temporal difference: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MC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DP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섞은 것으로서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MC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처럼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raw experience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로부터 학습할 수 있지만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DP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처럼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time step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마다 학습할 수 있는 방법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모델이 필요하지 않고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증분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(incremental)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가능하지만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분석하기 더 복잡하다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2" descr="s' \sim P">
            <a:extLst>
              <a:ext uri="{FF2B5EF4-FFF2-40B4-BE49-F238E27FC236}">
                <a16:creationId xmlns:a16="http://schemas.microsoft.com/office/drawing/2014/main" id="{9EC71A0A-0213-854A-81F3-6D519C14E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3" descr="s' \sim P(\cdot |s,a)">
            <a:extLst>
              <a:ext uri="{FF2B5EF4-FFF2-40B4-BE49-F238E27FC236}">
                <a16:creationId xmlns:a16="http://schemas.microsoft.com/office/drawing/2014/main" id="{AE2D6A1C-40CF-EA42-8FC2-E91A6A951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AutoShape 4" descr="s'">
            <a:extLst>
              <a:ext uri="{FF2B5EF4-FFF2-40B4-BE49-F238E27FC236}">
                <a16:creationId xmlns:a16="http://schemas.microsoft.com/office/drawing/2014/main" id="{E38E99D3-2766-3A4A-AD30-C80E4C9C0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0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5" descr="a \sim \pi">
            <a:extLst>
              <a:ext uri="{FF2B5EF4-FFF2-40B4-BE49-F238E27FC236}">
                <a16:creationId xmlns:a16="http://schemas.microsoft.com/office/drawing/2014/main" id="{7600E6EE-A6DA-8E4A-B6C4-070FA0815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66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6" name="AutoShape 6" descr="a \sim \pi(\cdot|s)">
            <a:extLst>
              <a:ext uri="{FF2B5EF4-FFF2-40B4-BE49-F238E27FC236}">
                <a16:creationId xmlns:a16="http://schemas.microsoft.com/office/drawing/2014/main" id="{55991072-F510-2940-BBA4-57ECA6CC7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53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AutoShape 8" descr="a' \sim \pi(\cdot|s')">
            <a:extLst>
              <a:ext uri="{FF2B5EF4-FFF2-40B4-BE49-F238E27FC236}">
                <a16:creationId xmlns:a16="http://schemas.microsoft.com/office/drawing/2014/main" id="{BC5942DE-E41C-4646-949D-1D40F6CB3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76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8" name="Shape 224">
            <a:extLst>
              <a:ext uri="{FF2B5EF4-FFF2-40B4-BE49-F238E27FC236}">
                <a16:creationId xmlns:a16="http://schemas.microsoft.com/office/drawing/2014/main" id="{B819C589-4F9D-EF43-8590-0F6F511A5E8C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MDP</a:t>
            </a:r>
            <a:r>
              <a:rPr lang="ko-KR" altLang="en-US" dirty="0"/>
              <a:t>의 최적화</a:t>
            </a:r>
            <a:r>
              <a:rPr lang="en-US" altLang="ko-K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607055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1D578C-A4C5-CC4F-B95E-00329F827B47}"/>
              </a:ext>
            </a:extLst>
          </p:cNvPr>
          <p:cNvSpPr/>
          <p:nvPr/>
        </p:nvSpPr>
        <p:spPr>
          <a:xfrm>
            <a:off x="2058927" y="3503089"/>
            <a:ext cx="21644095" cy="445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Dynamic programming, Monte-Carlo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방법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temporal difference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자세한 내용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 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è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  <a:hlinkClick r:id="rId4"/>
              </a:rPr>
              <a:t> https://dnddnjs.gitbooks.io/rl/content/td_control.html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4-8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장 참고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혹은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Sutton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교수님의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  <a:hlinkClick r:id="rId5"/>
              </a:rPr>
              <a:t>http://incompleteideas.net/book/the-book.html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책의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4-6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장 참고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AutoShape 2" descr="s' \sim P">
            <a:extLst>
              <a:ext uri="{FF2B5EF4-FFF2-40B4-BE49-F238E27FC236}">
                <a16:creationId xmlns:a16="http://schemas.microsoft.com/office/drawing/2014/main" id="{9EC71A0A-0213-854A-81F3-6D519C14E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AutoShape 3" descr="s' \sim P(\cdot |s,a)">
            <a:extLst>
              <a:ext uri="{FF2B5EF4-FFF2-40B4-BE49-F238E27FC236}">
                <a16:creationId xmlns:a16="http://schemas.microsoft.com/office/drawing/2014/main" id="{AE2D6A1C-40CF-EA42-8FC2-E91A6A951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AutoShape 4" descr="s'">
            <a:extLst>
              <a:ext uri="{FF2B5EF4-FFF2-40B4-BE49-F238E27FC236}">
                <a16:creationId xmlns:a16="http://schemas.microsoft.com/office/drawing/2014/main" id="{E38E99D3-2766-3A4A-AD30-C80E4C9C0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0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5" descr="a \sim \pi">
            <a:extLst>
              <a:ext uri="{FF2B5EF4-FFF2-40B4-BE49-F238E27FC236}">
                <a16:creationId xmlns:a16="http://schemas.microsoft.com/office/drawing/2014/main" id="{7600E6EE-A6DA-8E4A-B6C4-070FA0815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66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6" name="AutoShape 6" descr="a \sim \pi(\cdot|s)">
            <a:extLst>
              <a:ext uri="{FF2B5EF4-FFF2-40B4-BE49-F238E27FC236}">
                <a16:creationId xmlns:a16="http://schemas.microsoft.com/office/drawing/2014/main" id="{55991072-F510-2940-BBA4-57ECA6CC7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53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AutoShape 8" descr="a' \sim \pi(\cdot|s')">
            <a:extLst>
              <a:ext uri="{FF2B5EF4-FFF2-40B4-BE49-F238E27FC236}">
                <a16:creationId xmlns:a16="http://schemas.microsoft.com/office/drawing/2014/main" id="{BC5942DE-E41C-4646-949D-1D40F6CB3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76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8" name="Shape 224">
            <a:extLst>
              <a:ext uri="{FF2B5EF4-FFF2-40B4-BE49-F238E27FC236}">
                <a16:creationId xmlns:a16="http://schemas.microsoft.com/office/drawing/2014/main" id="{B819C589-4F9D-EF43-8590-0F6F511A5E8C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MDP</a:t>
            </a:r>
            <a:r>
              <a:rPr lang="ko-KR" altLang="en-US" dirty="0"/>
              <a:t>의 최적화</a:t>
            </a:r>
            <a:r>
              <a:rPr lang="en-US" altLang="ko-K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608150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Deep RL)</a:t>
            </a:r>
            <a:r>
              <a:rPr lang="ko-KR" altLang="en-US" b="1" dirty="0"/>
              <a:t>의 종류</a:t>
            </a:r>
            <a:endParaRPr lang="en-US" altLang="ko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59166F-B163-0146-B64C-2CA17175A8F2}"/>
              </a:ext>
            </a:extLst>
          </p:cNvPr>
          <p:cNvSpPr/>
          <p:nvPr/>
        </p:nvSpPr>
        <p:spPr>
          <a:xfrm>
            <a:off x="7108287" y="12075556"/>
            <a:ext cx="7404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spinningup.openai.com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/latest/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spinningup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/rl_intro2.html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AD0199-6949-744C-B086-00710E5C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715" y="3597943"/>
            <a:ext cx="15104857" cy="82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91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 vs Model-based RL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653978-9358-8445-8B54-4803B5C1837B}"/>
              </a:ext>
            </a:extLst>
          </p:cNvPr>
          <p:cNvSpPr/>
          <p:nvPr/>
        </p:nvSpPr>
        <p:spPr>
          <a:xfrm>
            <a:off x="1802165" y="3034819"/>
            <a:ext cx="21209000" cy="962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RL 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Agent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environment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 대한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model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존재 여부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!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사용하는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RL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model-based, model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갖지 않는 방법을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model-free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라고 한다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모델을 갖는 것의 장단점은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장점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A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미리 생각하고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가능한 선택의 범위에 대해 어떤 일이 일어날지 보고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 옵션들 사이에서 명시적으로 결정함으로써 계획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(Planning)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세울 수 있게 한다는 것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에이전트는 미리 계획한 결과를 학습된 정책으로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distill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하여 샘플 효율성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(sample efficiency)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크게 향상될 수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b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단점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사용하는 모델이 보통 환경에 대한 실제 모델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(ground-truth)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아니다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environment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제대로 반영하지 못한다면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오류는 그래도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오류로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좋은 모델 학습은 좋은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만드는 것만큼 또는 더 어려울 수도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Model-free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샘플 효율성을 얻을 수 있는 잠재적 이득을 포기하지만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구현 및 조정하기가 더 쉬운 경향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992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깊은 강화 학습</a:t>
            </a:r>
            <a:r>
              <a:rPr lang="en-US" altLang="ko-KR" b="1" dirty="0"/>
              <a:t>(deep reinforcement learning; Deep RL)</a:t>
            </a:r>
            <a:r>
              <a:rPr lang="ko-KR" altLang="en-US" b="1" dirty="0"/>
              <a:t>의 성공</a:t>
            </a:r>
            <a:endParaRPr lang="en-US" altLang="ko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59166F-B163-0146-B64C-2CA17175A8F2}"/>
              </a:ext>
            </a:extLst>
          </p:cNvPr>
          <p:cNvSpPr/>
          <p:nvPr/>
        </p:nvSpPr>
        <p:spPr>
          <a:xfrm>
            <a:off x="4286730" y="12534335"/>
            <a:ext cx="134431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"Playing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atari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with deep reinforcement learning."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arXiv:1312.5602 (2013).</a:t>
            </a:r>
          </a:p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"Human-level control through deep reinforcement learning." nature 518.7540 (2015): 529-533.</a:t>
            </a:r>
          </a:p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Silver, David, et al. "Mastering the game of Go with deep neural networks and tree search." nature 529.7587 (2016): 484-489.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EB4382-2C2C-4841-B16A-0412BAB1B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86" y="4447401"/>
            <a:ext cx="7979059" cy="80116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B40A12-56C1-BE43-B69E-AD92E35EF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420" y="2687917"/>
            <a:ext cx="8425389" cy="2244876"/>
          </a:xfrm>
          <a:prstGeom prst="rect">
            <a:avLst/>
          </a:prstGeom>
        </p:spPr>
      </p:pic>
      <p:pic>
        <p:nvPicPr>
          <p:cNvPr id="18" name="Picture 4" descr="PDF] Mastering the game of Go with deep neural networks and tree search |  Semantic Scholar">
            <a:extLst>
              <a:ext uri="{FF2B5EF4-FFF2-40B4-BE49-F238E27FC236}">
                <a16:creationId xmlns:a16="http://schemas.microsoft.com/office/drawing/2014/main" id="{11A0D0BD-307A-8249-A77D-D57D1838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27" y="2988083"/>
            <a:ext cx="10658786" cy="358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4" name="Picture 6" descr="Inteligência artificial do Google é capaz de aprender a jogar videogame,  xadrez e Go sozinha | Exame">
            <a:extLst>
              <a:ext uri="{FF2B5EF4-FFF2-40B4-BE49-F238E27FC236}">
                <a16:creationId xmlns:a16="http://schemas.microsoft.com/office/drawing/2014/main" id="{049DB76B-9900-4541-83B5-D19C63FF2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27" y="6592521"/>
            <a:ext cx="8425389" cy="586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368652-7F8B-674A-A979-A8658847B620}"/>
              </a:ext>
            </a:extLst>
          </p:cNvPr>
          <p:cNvSpPr/>
          <p:nvPr/>
        </p:nvSpPr>
        <p:spPr>
          <a:xfrm flipH="1">
            <a:off x="18273597" y="6963079"/>
            <a:ext cx="4860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https://exame.com/tecnologia/inteligencia-artificial-do-google-e-capaz-de-aprender-a-jogar-videogame-xadrez-e-go-sozinha/</a:t>
            </a:r>
          </a:p>
        </p:txBody>
      </p:sp>
    </p:spTree>
    <p:extLst>
      <p:ext uri="{BB962C8B-B14F-4D97-AF65-F5344CB8AC3E}">
        <p14:creationId xmlns:p14="http://schemas.microsoft.com/office/powerpoint/2010/main" val="338055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어떤 것을 배워 최적화 하느냐</a:t>
            </a:r>
            <a:r>
              <a:rPr lang="en-US" altLang="ko-KR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653978-9358-8445-8B54-4803B5C1837B}"/>
              </a:ext>
            </a:extLst>
          </p:cNvPr>
          <p:cNvSpPr/>
          <p:nvPr/>
        </p:nvSpPr>
        <p:spPr>
          <a:xfrm>
            <a:off x="1954565" y="3597943"/>
            <a:ext cx="21209000" cy="445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RL 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Agent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에서 어떤 것을 배우고 최적화 하느냐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? 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 따라서도 구분을 할 수 있다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  (stochastic / deterministic)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Action-value function (Q-functions) 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 functions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Environment models</a:t>
            </a:r>
          </a:p>
        </p:txBody>
      </p:sp>
    </p:spTree>
    <p:extLst>
      <p:ext uri="{BB962C8B-B14F-4D97-AF65-F5344CB8AC3E}">
        <p14:creationId xmlns:p14="http://schemas.microsoft.com/office/powerpoint/2010/main" val="2049397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Reinforcement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Deep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RL의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발전</a:t>
            </a:r>
            <a:endParaRPr lang="en-US" altLang="ko-KR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- Value-based M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odel-free RL (DQN)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5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9883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에서 무엇을 배우느냐</a:t>
            </a:r>
            <a:r>
              <a:rPr lang="en-US" altLang="ko-KR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653978-9358-8445-8B54-4803B5C1837B}"/>
              </a:ext>
            </a:extLst>
          </p:cNvPr>
          <p:cNvSpPr/>
          <p:nvPr/>
        </p:nvSpPr>
        <p:spPr>
          <a:xfrm>
            <a:off x="1954565" y="3320751"/>
            <a:ext cx="21209000" cy="10359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Model-free RL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에서는 크게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가지로 나눌 수 있다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971492" lvl="1" indent="-514350">
              <a:lnSpc>
                <a:spcPct val="150000"/>
              </a:lnSpc>
              <a:buFontTx/>
              <a:buAutoNum type="arabicPeriod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Value-based (Q-learning)</a:t>
            </a:r>
            <a:endParaRPr lang="en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71492" lvl="1" indent="-514350">
              <a:lnSpc>
                <a:spcPct val="150000"/>
              </a:lnSpc>
              <a:buAutoNum type="arabicPeriod"/>
            </a:pP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Policy-based (policy optimization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endParaRPr lang="en" altLang="ko-Kore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만약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 function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완벽하다면 최적의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자연스럽게 얻을 수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각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state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가장 높은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주는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action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만을 선택하면 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(=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implicit policy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반대로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완벽하다면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 function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굳이 필요하지 않는다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	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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 function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찾기 위한 중간 계산 과정에 불과하다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Value-based: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 function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만을 학습하고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암묵적으로만 갖고 있는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(i.e.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DQN, C51…)</a:t>
            </a:r>
          </a:p>
          <a:p>
            <a:pPr>
              <a:lnSpc>
                <a:spcPct val="150000"/>
              </a:lnSpc>
            </a:pP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Policy-based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 function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없이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만을 학습하는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</a:p>
          <a:p>
            <a:pPr>
              <a:lnSpc>
                <a:spcPct val="150000"/>
              </a:lnSpc>
            </a:pP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(i.e. policy gradient, A2C, A3C, PPO…)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동시에 사용하는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도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en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9657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value-based (Q-learning)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/>
              <p:nvPr/>
            </p:nvSpPr>
            <p:spPr>
              <a:xfrm>
                <a:off x="1776765" y="3597943"/>
                <a:ext cx="16499854" cy="8477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Value-based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 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최적의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action-value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𝑎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근사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p>
                    </m:s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학습한다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일반적으로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Bellman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방정식을 기반으로 하는 목적 함수를 사용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최적화는 거의 항상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off-policy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수행되는데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이는 데이터가 획득되었을 때 에이전트가 환경을 탐색하는 방법에 관계없이 각 업데이트가 훈련 중에 수집된 데이터를 언제든지 사용할 수 있음을 의미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데이터를 더 효율적으로 활용할 수 있다는 장점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사이의 아래의 연결을 통해 해당 정책을 얻는다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𝑎</m:t>
                      </m:r>
                      <m:d>
                        <m:d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65" y="3597943"/>
                <a:ext cx="16499854" cy="8477962"/>
              </a:xfrm>
              <a:prstGeom prst="rect">
                <a:avLst/>
              </a:prstGeom>
              <a:blipFill>
                <a:blip r:embed="rId4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2147CF8-9B2B-BC47-9FC9-FFB3BCF03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6619" y="3597943"/>
            <a:ext cx="5680173" cy="36538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B28FDA-79F0-264E-8420-FAA9EB152F4E}"/>
              </a:ext>
            </a:extLst>
          </p:cNvPr>
          <p:cNvSpPr/>
          <p:nvPr/>
        </p:nvSpPr>
        <p:spPr>
          <a:xfrm>
            <a:off x="18276619" y="7260271"/>
            <a:ext cx="5680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https://leonardoaraujosantos.gitbook.io/artificial-inteligence/artificial_intelligence/reinforcement_learning/qlearning_simple</a:t>
            </a:r>
          </a:p>
        </p:txBody>
      </p:sp>
    </p:spTree>
    <p:extLst>
      <p:ext uri="{BB962C8B-B14F-4D97-AF65-F5344CB8AC3E}">
        <p14:creationId xmlns:p14="http://schemas.microsoft.com/office/powerpoint/2010/main" val="4003208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value-based (Q-learning)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5122" name="Picture 2" descr="Lei Mao&amp;#39;s Log Book – On-Policy VS Off-Policy in Reinforcement Learning">
            <a:extLst>
              <a:ext uri="{FF2B5EF4-FFF2-40B4-BE49-F238E27FC236}">
                <a16:creationId xmlns:a16="http://schemas.microsoft.com/office/drawing/2014/main" id="{17473484-28A8-3F49-967D-7F1AC66F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75" y="3964437"/>
            <a:ext cx="17128431" cy="71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E9CD70-CE05-4D41-9E9E-2C59C24A0345}"/>
              </a:ext>
            </a:extLst>
          </p:cNvPr>
          <p:cNvSpPr/>
          <p:nvPr/>
        </p:nvSpPr>
        <p:spPr>
          <a:xfrm>
            <a:off x="6041431" y="11089828"/>
            <a:ext cx="7464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https://tcnguyen.github.io/reinforcement_learning/sarsa_vs_q_learning.html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4381C-E25F-C949-BAE6-78F95BDC2347}"/>
              </a:ext>
            </a:extLst>
          </p:cNvPr>
          <p:cNvSpPr/>
          <p:nvPr/>
        </p:nvSpPr>
        <p:spPr>
          <a:xfrm>
            <a:off x="1970175" y="12127270"/>
            <a:ext cx="166284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 learning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학습되는 예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https://leonardoaraujosantos.gitbook.io/artificial-inteligence/artificial_intelligence/reinforcement_learning/qlearning_simple</a:t>
            </a:r>
          </a:p>
        </p:txBody>
      </p:sp>
    </p:spTree>
    <p:extLst>
      <p:ext uri="{BB962C8B-B14F-4D97-AF65-F5344CB8AC3E}">
        <p14:creationId xmlns:p14="http://schemas.microsoft.com/office/powerpoint/2010/main" val="3309475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value-based (Q-learning) - DQN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96EF6E-C40B-634D-AD77-134FBB50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620" y="6884630"/>
            <a:ext cx="14381780" cy="57279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CF0CC7-8319-8E4D-B797-FE26607E32ED}"/>
              </a:ext>
            </a:extLst>
          </p:cNvPr>
          <p:cNvSpPr/>
          <p:nvPr/>
        </p:nvSpPr>
        <p:spPr>
          <a:xfrm>
            <a:off x="5484673" y="12798102"/>
            <a:ext cx="11930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https://leonardoaraujosantos.gitbook.io/artificial-inteligence/artificial_intelligence/reinforcement_learning/deep_q_learning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B11D56-8CC5-9049-93EC-40648DF8C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620" y="2899033"/>
            <a:ext cx="14480048" cy="38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4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value-based (Q-learning) – DQN: Replay buffer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CF0CC7-8319-8E4D-B797-FE26607E32ED}"/>
              </a:ext>
            </a:extLst>
          </p:cNvPr>
          <p:cNvSpPr/>
          <p:nvPr/>
        </p:nvSpPr>
        <p:spPr>
          <a:xfrm>
            <a:off x="5484673" y="12798102"/>
            <a:ext cx="11930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https://leonardoaraujosantos.gitbook.io/artificial-inteligence/artificial_intelligence/reinforcement_learning/deep_q_learning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BD98AC-AEBD-594D-ADBA-2388A344BFF3}"/>
              </a:ext>
            </a:extLst>
          </p:cNvPr>
          <p:cNvSpPr/>
          <p:nvPr/>
        </p:nvSpPr>
        <p:spPr>
          <a:xfrm>
            <a:off x="2113293" y="3155384"/>
            <a:ext cx="20213307" cy="9617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기존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Q-learning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문제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기존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Q-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러닝에서는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observation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생성하고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바로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함수를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업데이트 하는 과정을 반복해서 학습했다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371487" lvl="2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이전의 관측치가 다음 관측치에 영향을 주어 학습이 잘 안되는 문제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기존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Q-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러닝에서는 바로 데이터가 버려졌었다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습에 도움이 되는 데이터가 한번 사용되고 버려지기 때문에 비효율적인 문제가 발생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해결책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Experience replay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사용하는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observation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얻을 때마다 이를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replay buffer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저장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저장된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buffer (history)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만큼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샘플링하여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Q-learning update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사용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Replay buffer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uniform random sampling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통해 관측 값을 추출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데이터 간 상관 관계가 사라진다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2202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value-based (Q-learning) – DQN: Fixed Q target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CF0CC7-8319-8E4D-B797-FE26607E32ED}"/>
              </a:ext>
            </a:extLst>
          </p:cNvPr>
          <p:cNvSpPr/>
          <p:nvPr/>
        </p:nvSpPr>
        <p:spPr>
          <a:xfrm>
            <a:off x="5484673" y="12798102"/>
            <a:ext cx="11930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https://leonardoaraujosantos.gitbook.io/artificial-inteligence/artificial_intelligence/reinforcement_learning/deep_q_learning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BD98AC-AEBD-594D-ADBA-2388A344BFF3}"/>
              </a:ext>
            </a:extLst>
          </p:cNvPr>
          <p:cNvSpPr/>
          <p:nvPr/>
        </p:nvSpPr>
        <p:spPr>
          <a:xfrm>
            <a:off x="2084551" y="3965226"/>
            <a:ext cx="20213307" cy="666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기존 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Q-learning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문제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Q-learning 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의 </a:t>
            </a: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target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에 </a:t>
            </a: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Q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함수가 포함이 되어 있으므로</a:t>
            </a:r>
            <a:r>
              <a:rPr lang="en-US" altLang="ko-KR" sz="3200" dirty="0">
                <a:solidFill>
                  <a:srgbClr val="3C4043"/>
                </a:solidFill>
                <a:latin typeface="Roboto" panose="02000000000000000000" pitchFamily="2" charset="0"/>
              </a:rPr>
              <a:t>, </a:t>
            </a: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Q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함수를 업데이트 하는 과정에서 </a:t>
            </a: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target 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또한 변화한다</a:t>
            </a:r>
            <a:r>
              <a:rPr lang="en-US" altLang="ko-KR" sz="3200" dirty="0">
                <a:solidFill>
                  <a:srgbClr val="3C4043"/>
                </a:solidFill>
                <a:latin typeface="Roboto" panose="02000000000000000000" pitchFamily="2" charset="0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이로 인해 </a:t>
            </a: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Q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함수가 </a:t>
            </a: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target 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에 가깝게 안정적으로 업데이트 되지 않을 수 있다</a:t>
            </a:r>
            <a:r>
              <a:rPr lang="en-US" altLang="ko-KR" sz="3200" dirty="0">
                <a:solidFill>
                  <a:srgbClr val="3C4043"/>
                </a:solidFill>
                <a:latin typeface="Roboto" panose="02000000000000000000" pitchFamily="2" charset="0"/>
              </a:rPr>
              <a:t>.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해결책</a:t>
            </a:r>
            <a:endParaRPr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target network 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의 </a:t>
            </a: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weight</a:t>
            </a:r>
            <a:r>
              <a:rPr lang="ko-Kore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을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 </a:t>
            </a:r>
            <a:r>
              <a:rPr lang="en-US" altLang="ko-KR" sz="3200" dirty="0">
                <a:solidFill>
                  <a:srgbClr val="3C4043"/>
                </a:solidFill>
                <a:latin typeface="Roboto" panose="02000000000000000000" pitchFamily="2" charset="0"/>
              </a:rPr>
              <a:t>"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고정</a:t>
            </a:r>
            <a:r>
              <a:rPr lang="en-US" altLang="ko-KR" sz="3200" dirty="0">
                <a:solidFill>
                  <a:srgbClr val="3C4043"/>
                </a:solidFill>
                <a:latin typeface="Roboto" panose="02000000000000000000" pitchFamily="2" charset="0"/>
              </a:rPr>
              <a:t>"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하고 </a:t>
            </a:r>
            <a:r>
              <a:rPr lang="en" altLang="ko-Kore-KR" sz="3200" dirty="0">
                <a:solidFill>
                  <a:srgbClr val="3C4043"/>
                </a:solidFill>
                <a:latin typeface="Roboto" panose="02000000000000000000" pitchFamily="2" charset="0"/>
              </a:rPr>
              <a:t>local network</a:t>
            </a:r>
            <a:r>
              <a:rPr lang="ko-KR" altLang="en-US" sz="3200" dirty="0">
                <a:solidFill>
                  <a:srgbClr val="3C4043"/>
                </a:solidFill>
                <a:latin typeface="Roboto" panose="02000000000000000000" pitchFamily="2" charset="0"/>
              </a:rPr>
              <a:t>을 먼저 여러 번 업데이트한 뒤 동기화한다</a:t>
            </a:r>
            <a:r>
              <a:rPr lang="en-US" altLang="ko-KR" sz="3200" dirty="0">
                <a:solidFill>
                  <a:srgbClr val="3C4043"/>
                </a:solidFill>
                <a:latin typeface="Roboto" panose="02000000000000000000" pitchFamily="2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논문에서는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local network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4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번 업데이트 될 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target network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한번에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local network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파라미터로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업데이트한다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089471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value-based (Q-learning) - DQN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4" name="Picture 2" descr="rl-deep-q-learning-algorithmpaper">
            <a:extLst>
              <a:ext uri="{FF2B5EF4-FFF2-40B4-BE49-F238E27FC236}">
                <a16:creationId xmlns:a16="http://schemas.microsoft.com/office/drawing/2014/main" id="{79021474-8924-AB42-8410-4760F5C79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03" y="3597943"/>
            <a:ext cx="16945736" cy="858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9498B3-E343-AF47-A78E-0D86B04C4A24}"/>
              </a:ext>
            </a:extLst>
          </p:cNvPr>
          <p:cNvSpPr/>
          <p:nvPr/>
        </p:nvSpPr>
        <p:spPr>
          <a:xfrm>
            <a:off x="2629629" y="12765167"/>
            <a:ext cx="1578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"Playing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atari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with deep reinforcement learning." 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arXiv:1312.5602 (2013)</a:t>
            </a:r>
            <a:endParaRPr lang="ko-Kore-KR" altLang="en-US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7527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value-based (Q-learning) – DQN: </a:t>
            </a:r>
            <a:r>
              <a:rPr lang="ko-KR" altLang="en-US" dirty="0"/>
              <a:t>시뮬레이션 예시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9498B3-E343-AF47-A78E-0D86B04C4A24}"/>
              </a:ext>
            </a:extLst>
          </p:cNvPr>
          <p:cNvSpPr/>
          <p:nvPr/>
        </p:nvSpPr>
        <p:spPr>
          <a:xfrm>
            <a:off x="2629629" y="12765167"/>
            <a:ext cx="1578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"Playing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atari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with deep reinforcement learning." 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arXiv:1312.5602 (2013)</a:t>
            </a:r>
            <a:endParaRPr lang="ko-Kore-KR" altLang="en-US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4" name="온라인 미디어 1" descr="DQN Breakout">
            <a:hlinkClick r:id="" action="ppaction://media"/>
            <a:extLst>
              <a:ext uri="{FF2B5EF4-FFF2-40B4-BE49-F238E27FC236}">
                <a16:creationId xmlns:a16="http://schemas.microsoft.com/office/drawing/2014/main" id="{4F4D8076-6A26-E64B-BDFD-11074B0D65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123287" y="3162405"/>
            <a:ext cx="12649793" cy="94873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88B4177-7776-7540-9160-BE742F6D9870}"/>
              </a:ext>
            </a:extLst>
          </p:cNvPr>
          <p:cNvSpPr/>
          <p:nvPr/>
        </p:nvSpPr>
        <p:spPr>
          <a:xfrm>
            <a:off x="16003281" y="4718410"/>
            <a:ext cx="4824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https://www.youtube.com/watch?v=TmPfTpjtdgg</a:t>
            </a:r>
          </a:p>
        </p:txBody>
      </p:sp>
    </p:spTree>
    <p:extLst>
      <p:ext uri="{BB962C8B-B14F-4D97-AF65-F5344CB8AC3E}">
        <p14:creationId xmlns:p14="http://schemas.microsoft.com/office/powerpoint/2010/main" val="41673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깊은 강화 학습</a:t>
            </a:r>
            <a:r>
              <a:rPr lang="en-US" altLang="ko-KR" b="1" dirty="0"/>
              <a:t>(deep reinforcement learning; Deep RL)</a:t>
            </a:r>
            <a:r>
              <a:rPr lang="ko-KR" altLang="en-US" b="1" dirty="0"/>
              <a:t>의 성공</a:t>
            </a:r>
            <a:r>
              <a:rPr lang="en-US" altLang="ko-KR" b="1" dirty="0"/>
              <a:t> – </a:t>
            </a:r>
            <a:r>
              <a:rPr lang="ko-KR" altLang="en-US" b="1" dirty="0"/>
              <a:t>보행 </a:t>
            </a:r>
            <a:r>
              <a:rPr lang="en-US" altLang="ko-KR" b="1" dirty="0"/>
              <a:t>(locomotion)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59166F-B163-0146-B64C-2CA17175A8F2}"/>
              </a:ext>
            </a:extLst>
          </p:cNvPr>
          <p:cNvSpPr/>
          <p:nvPr/>
        </p:nvSpPr>
        <p:spPr>
          <a:xfrm>
            <a:off x="3116810" y="12075556"/>
            <a:ext cx="15387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Schulman, John, et al. "Trust region policy optimization." International conference on machine learning. PMLR, 2015.</a:t>
            </a:r>
          </a:p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Schulman, John, et al. "High-dimensional continuous control using generalized advantage estimation."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arXiv:1506.02438 (2015).</a:t>
            </a:r>
          </a:p>
        </p:txBody>
      </p:sp>
      <p:pic>
        <p:nvPicPr>
          <p:cNvPr id="2" name="온라인 미디어 1" descr="Generalized Advantage Estimation">
            <a:hlinkClick r:id="" action="ppaction://media"/>
            <a:extLst>
              <a:ext uri="{FF2B5EF4-FFF2-40B4-BE49-F238E27FC236}">
                <a16:creationId xmlns:a16="http://schemas.microsoft.com/office/drawing/2014/main" id="{2C36AAD4-6E22-0E42-A846-630E79323B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827838" y="3001955"/>
            <a:ext cx="11732651" cy="87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8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value-based (Q-learning) – DQN: </a:t>
            </a:r>
            <a:r>
              <a:rPr lang="ko-KR" altLang="en-US" dirty="0"/>
              <a:t>시뮬레이션 예시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9498B3-E343-AF47-A78E-0D86B04C4A24}"/>
              </a:ext>
            </a:extLst>
          </p:cNvPr>
          <p:cNvSpPr/>
          <p:nvPr/>
        </p:nvSpPr>
        <p:spPr>
          <a:xfrm>
            <a:off x="2629629" y="12765167"/>
            <a:ext cx="1578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"Playing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atari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with deep reinforcement learning." 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arXiv:1312.5602 (2013)</a:t>
            </a:r>
            <a:endParaRPr lang="ko-Kore-KR" altLang="en-US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866C8C-8B61-124D-95A1-F94B1670F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780" y="2899033"/>
            <a:ext cx="14583582" cy="97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49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value-based (Q-learning) – DQN: </a:t>
            </a:r>
            <a:r>
              <a:rPr lang="ko-KR" altLang="en-US" dirty="0"/>
              <a:t>시뮬레이션 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9498B3-E343-AF47-A78E-0D86B04C4A24}"/>
              </a:ext>
            </a:extLst>
          </p:cNvPr>
          <p:cNvSpPr/>
          <p:nvPr/>
        </p:nvSpPr>
        <p:spPr>
          <a:xfrm>
            <a:off x="2629629" y="12765167"/>
            <a:ext cx="1578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"Playing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atari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with deep reinforcement learning." 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arXiv:1312.5602 (2013)</a:t>
            </a:r>
            <a:endParaRPr lang="ko-Kore-KR" altLang="en-US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F04CB-003D-354D-8F14-D7FBC2D77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969" y="4330700"/>
            <a:ext cx="16066544" cy="70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8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Reinforcement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Deep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RL의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발전</a:t>
            </a:r>
            <a:endParaRPr 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– Policy-based M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odel-free RL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5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5303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/>
              <p:nvPr/>
            </p:nvSpPr>
            <p:spPr>
              <a:xfrm>
                <a:off x="1954565" y="3597943"/>
                <a:ext cx="21209000" cy="8948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Policy-based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value function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없이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만을 학습하는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agent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명시적으로 나타낸 정책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에 대해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성능 목표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𝐽</m:t>
                    </m:r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최대화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직접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 ascent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혹은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local approximation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이용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최적화는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on-policy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대부분 수행된다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On-policy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란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각 업데이트가 최근 버전의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따라 수집된 데이터만 사용한다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 optimization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에는 일반적으로 정책을 업데이트하는 방법을 파악하는 데 사용되는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정책 값 함수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𝑉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𝜋</m:t>
                        </m:r>
                      </m:sup>
                    </m:s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근사치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𝑉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𝜙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학습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(i.e. DNN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혹은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ML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 학습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포함된다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REINFORCE, Actor-Critic, Off-policy Policy gradient, A2C/A3C, PPO, TRPO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등이 여기에 속한다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565" y="3597943"/>
                <a:ext cx="21209000" cy="8948219"/>
              </a:xfrm>
              <a:prstGeom prst="rect">
                <a:avLst/>
              </a:prstGeom>
              <a:blipFill>
                <a:blip r:embed="rId4"/>
                <a:stretch>
                  <a:fillRect l="-718" r="-1735" b="-12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816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optimization): </a:t>
            </a:r>
            <a:r>
              <a:rPr lang="ko-KR" altLang="en-US" dirty="0"/>
              <a:t>목적 함수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/>
              <p:nvPr/>
            </p:nvSpPr>
            <p:spPr>
              <a:xfrm>
                <a:off x="2159000" y="3797677"/>
                <a:ext cx="21209000" cy="8458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Policy-based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알고리즘의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reward function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다음과 같이 정의할 수 있다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Markov chain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stationary distribution (=on-policy state distribution)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policy-based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알고리즘은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continuous space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보다 유용하다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c.f.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Q-table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무한한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state/action space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만든다면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비효율적일 것이다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curse of dimensionality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기울기 상승법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(gradient ascent)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 가장 높은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return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내는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최적의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</m:oMath>
                </a14:m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찾기 위해 기울기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𝐽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구한다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3797677"/>
                <a:ext cx="21209000" cy="8458021"/>
              </a:xfrm>
              <a:prstGeom prst="rect">
                <a:avLst/>
              </a:prstGeom>
              <a:blipFill>
                <a:blip r:embed="rId4"/>
                <a:stretch>
                  <a:fillRect l="-718" t="-4955" b="-150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289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224">
                <a:extLst>
                  <a:ext uri="{FF2B5EF4-FFF2-40B4-BE49-F238E27FC236}">
                    <a16:creationId xmlns:a16="http://schemas.microsoft.com/office/drawing/2014/main" id="{7F658430-B83E-4F49-9C83-5F0F6863BCBE}"/>
                  </a:ext>
                </a:extLst>
              </p:cNvPr>
              <p:cNvSpPr/>
              <p:nvPr/>
            </p:nvSpPr>
            <p:spPr>
              <a:xfrm>
                <a:off x="1524000" y="1460302"/>
                <a:ext cx="16499854" cy="11079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>
                  <a:spcBef>
                    <a:spcPts val="1000"/>
                  </a:spcBef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b="1" dirty="0"/>
                  <a:t>강화 학습의 구분</a:t>
                </a:r>
                <a:endParaRPr lang="en-US" altLang="ko-KR" b="1" dirty="0"/>
              </a:p>
              <a:p>
                <a:pPr marL="457200" indent="-457200"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000" spc="-59"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dirty="0"/>
                  <a:t>Model-free RL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policy-based (policy optimization): Policy gradient theorem</a:t>
                </a:r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𝐽</m:t>
                    </m:r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7" name="Shape 224">
                <a:extLst>
                  <a:ext uri="{FF2B5EF4-FFF2-40B4-BE49-F238E27FC236}">
                    <a16:creationId xmlns:a16="http://schemas.microsoft.com/office/drawing/2014/main" id="{7F658430-B83E-4F49-9C83-5F0F6863B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460302"/>
                <a:ext cx="16499854" cy="1107996"/>
              </a:xfrm>
              <a:prstGeom prst="rect">
                <a:avLst/>
              </a:prstGeom>
              <a:blipFill>
                <a:blip r:embed="rId4"/>
                <a:stretch>
                  <a:fillRect l="-1385" t="-11364" b="-1590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/>
              <p:nvPr/>
            </p:nvSpPr>
            <p:spPr>
              <a:xfrm>
                <a:off x="1827565" y="3597943"/>
                <a:ext cx="21209000" cy="8644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𝐽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 gradient theorem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의해 아래와 같이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∈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∈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𝐴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32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∇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비례한다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 Bold" panose="020B0500000000000000" pitchFamily="34" charset="-128"/>
                  </a:rPr>
                </a:b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Policy gradient theorem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증명은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 링크 참고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Sutton book 13.1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hlinkClick r:id="rId5"/>
                  </a:rPr>
                  <a:t>https://talkingaboutme.tistory.com/entry/RL-Policy-Gradient-Algorithms</a:t>
                </a:r>
                <a:r>
                  <a:rPr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</a:t>
                </a:r>
                <a:r>
                  <a:rPr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한국어 블로그</a:t>
                </a:r>
                <a:r>
                  <a:rPr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hlinkClick r:id="rId6"/>
                  </a:rPr>
                  <a:t>https://lilianweng.github.io/lil-log/2018/04/08/policy-gradient-algorithms.html#reinforce</a:t>
                </a:r>
                <a:endParaRPr lang="en" altLang="ko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565" y="3597943"/>
                <a:ext cx="21209000" cy="8644546"/>
              </a:xfrm>
              <a:prstGeom prst="rect">
                <a:avLst/>
              </a:prstGeom>
              <a:blipFill>
                <a:blip r:embed="rId7"/>
                <a:stretch>
                  <a:fillRect l="-719" t="-71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52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85928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</a:t>
            </a:r>
            <a:r>
              <a:rPr lang="ko-KR" altLang="en-US" dirty="0"/>
              <a:t>알고리즘</a:t>
            </a:r>
            <a:r>
              <a:rPr lang="en-US" altLang="ko-KR" dirty="0"/>
              <a:t>: REINFORCE (Monte-Carlo policy gradient)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/>
              <p:nvPr/>
            </p:nvSpPr>
            <p:spPr>
              <a:xfrm>
                <a:off x="2260600" y="3694844"/>
                <a:ext cx="19837400" cy="8143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REINFORCE(Monte-Carlo policy gradient)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episode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샘플 내에서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Monte-Carlo method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통해 구한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estimated return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가지고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 parameter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</m:oMath>
                </a14:m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해 나가는 기법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구한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expectation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actual gradient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expectation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동일하므로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sampling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유효하다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     ∵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𝜋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위 식을 통하여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real sample trajectory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들로부터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total expected return(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𝐺</m:t>
                        </m:r>
                      </m:e>
                      <m: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구할 수 있고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이를 이용해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가능하다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이는 다만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완전한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trajectory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의존하기에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효율이 조금 떨어질 수 있다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00" y="3694844"/>
                <a:ext cx="19837400" cy="8143832"/>
              </a:xfrm>
              <a:prstGeom prst="rect">
                <a:avLst/>
              </a:prstGeom>
              <a:blipFill>
                <a:blip r:embed="rId4"/>
                <a:stretch>
                  <a:fillRect l="-768" b="-14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411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85928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</a:t>
            </a:r>
            <a:r>
              <a:rPr lang="ko-KR" altLang="en-US" dirty="0"/>
              <a:t>알고리즘</a:t>
            </a:r>
            <a:r>
              <a:rPr lang="en-US" altLang="ko-KR" dirty="0"/>
              <a:t>: REINFORCE (Monte-Carlo policy gradient)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3314" name="Picture 2" descr="Sutton_REINFORCE-d656e16b-07f3-4f88-ade8-948bd2a38a38">
            <a:extLst>
              <a:ext uri="{FF2B5EF4-FFF2-40B4-BE49-F238E27FC236}">
                <a16:creationId xmlns:a16="http://schemas.microsoft.com/office/drawing/2014/main" id="{B4F72F2C-27C8-7444-91BF-1D372DAF0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t="4682" r="1869" b="6382"/>
          <a:stretch/>
        </p:blipFill>
        <p:spPr bwMode="auto">
          <a:xfrm>
            <a:off x="2714560" y="3597943"/>
            <a:ext cx="16211677" cy="543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03EBA3-AB97-9F4B-B9EF-C06B2525B6CC}"/>
              </a:ext>
            </a:extLst>
          </p:cNvPr>
          <p:cNvSpPr/>
          <p:nvPr/>
        </p:nvSpPr>
        <p:spPr>
          <a:xfrm>
            <a:off x="2349499" y="9502080"/>
            <a:ext cx="16941800" cy="1495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Monte-Carlo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방법은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그러나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high variance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문제가 발생할 수 있고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return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구할 때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episode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너무 길거나 복잡한 문제에서 오래 걸리거나 수렴하지 않을 수도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endParaRPr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0841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85928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</a:t>
            </a:r>
            <a:r>
              <a:rPr lang="ko-KR" altLang="en-US" dirty="0"/>
              <a:t>알고리즘</a:t>
            </a:r>
            <a:r>
              <a:rPr lang="en-US" altLang="ko-KR" dirty="0"/>
              <a:t>: Actor-Critic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/>
              <p:nvPr/>
            </p:nvSpPr>
            <p:spPr>
              <a:xfrm>
                <a:off x="2260600" y="3429251"/>
                <a:ext cx="19837400" cy="9617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 gradient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두 가지 구성요소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policy model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value function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Actor-Critic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아이디어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학습할 때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value function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학습하면 더 좋은 성능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Value function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이해하는 것 자체가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vanilla policy gradient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 variance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줄이는 등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policy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하는데 도움을 줄 수 있지 않을까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 모델로 구성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Critic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Value function(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ction-value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state-value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𝑉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					parameter w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업데이트 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얼마나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좋았는지 판단하고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에게 수정 방향을 알린다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Actor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Policy</a:t>
                </a:r>
                <a:r>
                  <a:rPr lang="en-US" altLang="ko-KR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parameter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critic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제안하는 방향대로 업데이트 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어떤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취할 것인지 결정한다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00" y="3429251"/>
                <a:ext cx="19837400" cy="9617376"/>
              </a:xfrm>
              <a:prstGeom prst="rect">
                <a:avLst/>
              </a:prstGeom>
              <a:blipFill>
                <a:blip r:embed="rId4"/>
                <a:stretch>
                  <a:fillRect l="-768" b="-10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409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85928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</a:t>
            </a:r>
            <a:r>
              <a:rPr lang="ko-KR" altLang="en-US" dirty="0"/>
              <a:t>알고리즘</a:t>
            </a:r>
            <a:r>
              <a:rPr lang="en-US" altLang="ko-KR" dirty="0"/>
              <a:t>: Actor-Critic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/>
              <p:nvPr/>
            </p:nvSpPr>
            <p:spPr>
              <a:xfrm>
                <a:off x="2260600" y="3429251"/>
                <a:ext cx="19837400" cy="10718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Value function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이해하는 것 자체가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vanilla policy gradient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 variance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줄이는 등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하는데 도움을 줄 수 있지 않을까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Variance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baseline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함수를 빼주어 줄여보자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 REINFORCE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 ascent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𝐽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</m:d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32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∇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32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naryPr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𝑇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320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320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 Bold" panose="020B0500000000000000" pitchFamily="34" charset="-128"/>
                  </a:rPr>
                </a:b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baseline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함수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𝑏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정해서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cumulative reward(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𝐺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빼자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⇒ 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𝑇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종류에 따라 종류가 달라진다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𝐺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REINFORCE</a:t>
                </a:r>
                <a:endParaRPr lang="en-US" altLang="ko-KR" sz="24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𝛿</m:t>
                    </m:r>
                  </m:oMath>
                </a14:m>
                <a:r>
                  <a:rPr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TD actor-critic</a:t>
                </a: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sup>
                    </m:sSup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Q actor-critic</a:t>
                </a: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𝐴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sup>
                    </m:sSup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Advantage actor-critic</a:t>
                </a: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653978-9358-8445-8B54-4803B5C18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00" y="3429251"/>
                <a:ext cx="19837400" cy="10718575"/>
              </a:xfrm>
              <a:prstGeom prst="rect">
                <a:avLst/>
              </a:prstGeom>
              <a:blipFill>
                <a:blip r:embed="rId4"/>
                <a:stretch>
                  <a:fillRect l="-7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41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Key concepts &amp; Terminology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1D578C-A4C5-CC4F-B95E-00329F827B47}"/>
              </a:ext>
            </a:extLst>
          </p:cNvPr>
          <p:cNvSpPr/>
          <p:nvPr/>
        </p:nvSpPr>
        <p:spPr>
          <a:xfrm>
            <a:off x="1785475" y="3461625"/>
            <a:ext cx="17979033" cy="989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강화학습은 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agent 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기반 모델링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기법 중 하나이다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Agent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와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environment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있고 상호 작용하는 것이 특징</a:t>
            </a: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RL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매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interaction step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마다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agent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환경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(environment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;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world)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상태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(state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관측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(observation)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 상황을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파악한다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Observation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파악한 뒤 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정책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(policy)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혹은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가치 함수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(value function)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따라 행동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(action)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결정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이때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environment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행동함에 따라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(step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지남에 따라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state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를 업데이트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b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독립적으로 변할 수도 있음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이때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environment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부터 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보상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(reward</a:t>
            </a:r>
            <a:r>
              <a:rPr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받는데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이는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현재 상태가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environment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과의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interaction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좋고 나쁨에 따라 결정된다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궁극적인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목표는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누적 보상</a:t>
            </a: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(cumulative return; return)</a:t>
            </a:r>
            <a:r>
              <a:rPr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을 최대화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하는 것이다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좋은 정책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가치 함수를 찾아내는 것과 연결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5" name="Picture 2" descr="5 Things You Need to Know about Reinforcement Learning - KDnuggets">
            <a:extLst>
              <a:ext uri="{FF2B5EF4-FFF2-40B4-BE49-F238E27FC236}">
                <a16:creationId xmlns:a16="http://schemas.microsoft.com/office/drawing/2014/main" id="{47FF252E-E45C-FD48-A448-FDE78301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259" y="3329608"/>
            <a:ext cx="9623154" cy="37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CBF096-546B-0A4E-9E16-5A37FEFC0C9A}"/>
              </a:ext>
            </a:extLst>
          </p:cNvPr>
          <p:cNvSpPr/>
          <p:nvPr/>
        </p:nvSpPr>
        <p:spPr>
          <a:xfrm>
            <a:off x="15146604" y="7055035"/>
            <a:ext cx="9235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Sutton, Richard S., and Andrew G.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Barto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 Reinforcement learning: An introduction. MIT press,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184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85928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</a:t>
            </a:r>
            <a:r>
              <a:rPr lang="ko-KR" altLang="en-US" dirty="0"/>
              <a:t>알고리즘</a:t>
            </a:r>
            <a:r>
              <a:rPr lang="en-US" altLang="ko-KR" dirty="0"/>
              <a:t>: Actor-Critic (TD actor-critic)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0482" name="Picture 2" descr="rl-one-step-actor-critic-algorithm-285c3e1b-dc99-4f0a-b1ea-ea3ff368b22b">
            <a:extLst>
              <a:ext uri="{FF2B5EF4-FFF2-40B4-BE49-F238E27FC236}">
                <a16:creationId xmlns:a16="http://schemas.microsoft.com/office/drawing/2014/main" id="{BCEB3D53-6FB8-804B-8BBF-F4F68AE5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429" y="3778483"/>
            <a:ext cx="14373753" cy="92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523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85928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</a:t>
            </a:r>
            <a:r>
              <a:rPr lang="ko-KR" altLang="en-US" dirty="0"/>
              <a:t>알고리즘</a:t>
            </a:r>
            <a:r>
              <a:rPr lang="en-US" altLang="ko-KR" dirty="0"/>
              <a:t>: Actor-Critic (Q actor-critic)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6386" name="Picture 2" descr="Understanding Actor Critic Methods and A2C | by Chris Yoon | Towards Data  Science">
            <a:extLst>
              <a:ext uri="{FF2B5EF4-FFF2-40B4-BE49-F238E27FC236}">
                <a16:creationId xmlns:a16="http://schemas.microsoft.com/office/drawing/2014/main" id="{6CA1FB0B-8772-C146-A010-68202FC3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844" y="6651171"/>
            <a:ext cx="14755416" cy="63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6F9C3C-2913-8249-A17E-BC41D0509473}"/>
                  </a:ext>
                </a:extLst>
              </p:cNvPr>
              <p:cNvSpPr/>
              <p:nvPr/>
            </p:nvSpPr>
            <p:spPr>
              <a:xfrm>
                <a:off x="2416969" y="3365990"/>
                <a:ext cx="17479169" cy="3504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𝛻</m:t>
                        </m:r>
                      </m:e>
                      <m:sub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2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𝐽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</m:d>
                    <m:r>
                      <a:rPr lang="en-US" altLang="ko-KR" sz="32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𝑙𝑛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b="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3200" b="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lang="en-US" altLang="ko-KR" sz="3200" b="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3200" b="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32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naryPr>
                          <m:sub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𝑇</m:t>
                            </m:r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b="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altLang="ko-KR" sz="3200" b="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funcPr>
                              <m:fName>
                                <m:r>
                                  <a:rPr lang="en-US" altLang="ko-KR" sz="3200" b="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𝑙𝑜𝑔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b="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3200" b="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32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sz="32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32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sz="32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ore-KR" sz="32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𝑇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𝑙𝑜𝑔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   …,   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𝑇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br>
                  <a:rPr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표현가능하고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   …,  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 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 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𝑇</m:t>
                            </m:r>
                          </m:sub>
                        </m:sSub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[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𝐺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𝑇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]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Q-table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나타내는 것으로 해석할 수 있다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6F9C3C-2913-8249-A17E-BC41D0509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69" y="3365990"/>
                <a:ext cx="17479169" cy="3504101"/>
              </a:xfrm>
              <a:prstGeom prst="rect">
                <a:avLst/>
              </a:prstGeom>
              <a:blipFill>
                <a:blip r:embed="rId5"/>
                <a:stretch>
                  <a:fillRect l="-871" t="-29603" b="-252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ACD14FE0-696D-DD41-998C-08109240D216}"/>
              </a:ext>
            </a:extLst>
          </p:cNvPr>
          <p:cNvSpPr/>
          <p:nvPr/>
        </p:nvSpPr>
        <p:spPr>
          <a:xfrm>
            <a:off x="5746257" y="13407267"/>
            <a:ext cx="10820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https://towardsdatascience.com/understanding-actor-critic-methods-931b97b6df3f</a:t>
            </a:r>
          </a:p>
        </p:txBody>
      </p:sp>
    </p:spTree>
    <p:extLst>
      <p:ext uri="{BB962C8B-B14F-4D97-AF65-F5344CB8AC3E}">
        <p14:creationId xmlns:p14="http://schemas.microsoft.com/office/powerpoint/2010/main" val="2445357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85928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</a:t>
            </a:r>
            <a:r>
              <a:rPr lang="ko-KR" altLang="en-US" dirty="0"/>
              <a:t>알고리즘</a:t>
            </a:r>
            <a:r>
              <a:rPr lang="en-US" altLang="ko-KR" dirty="0"/>
              <a:t>: Actor-Critic (Advantageous actor-critic)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6F9C3C-2913-8249-A17E-BC41D0509473}"/>
                  </a:ext>
                </a:extLst>
              </p:cNvPr>
              <p:cNvSpPr/>
              <p:nvPr/>
            </p:nvSpPr>
            <p:spPr>
              <a:xfrm>
                <a:off x="2416969" y="3365990"/>
                <a:ext cx="17479169" cy="965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Q-actor critic </a:t>
                </a:r>
                <a:r>
                  <a:rPr lang="en-US" altLang="ko-Kore-KR" sz="320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𝛻</m:t>
                        </m:r>
                      </m:e>
                      <m:sub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2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𝐽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</m:d>
                    <m:r>
                      <a:rPr lang="en-US" altLang="ko-KR" sz="32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naryPr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𝑇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funcPr>
                              <m:fNam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𝑙𝑜𝑔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e>
                    </m:d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baseline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𝑉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빼서 개선하면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Advantage value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𝐴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Bellman optimality equation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따라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𝑄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200" b="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𝐸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[</m:t>
                    </m:r>
                    <m:sSub>
                      <m:sSubPr>
                        <m:ctrlPr>
                          <a:rPr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+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𝛾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𝑉</m:t>
                    </m:r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]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이므로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𝐴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+1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𝛾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정리하면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update equation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다음과 같다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𝛻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~</m:t>
                      </m:r>
                      <m:nary>
                        <m:naryPr>
                          <m:chr m:val="∑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𝑇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𝑙𝑜𝑔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𝐴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𝑇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𝑙𝑜𝑔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6F9C3C-2913-8249-A17E-BC41D0509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69" y="3365990"/>
                <a:ext cx="17479169" cy="9657259"/>
              </a:xfrm>
              <a:prstGeom prst="rect">
                <a:avLst/>
              </a:prstGeom>
              <a:blipFill>
                <a:blip r:embed="rId4"/>
                <a:stretch>
                  <a:fillRect l="-871" t="-6299" b="-241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ACD14FE0-696D-DD41-998C-08109240D216}"/>
              </a:ext>
            </a:extLst>
          </p:cNvPr>
          <p:cNvSpPr/>
          <p:nvPr/>
        </p:nvSpPr>
        <p:spPr>
          <a:xfrm>
            <a:off x="5746257" y="13407267"/>
            <a:ext cx="10820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https://towardsdatascience.com/understanding-actor-critic-methods-931b97b6df3f</a:t>
            </a:r>
          </a:p>
        </p:txBody>
      </p:sp>
    </p:spTree>
    <p:extLst>
      <p:ext uri="{BB962C8B-B14F-4D97-AF65-F5344CB8AC3E}">
        <p14:creationId xmlns:p14="http://schemas.microsoft.com/office/powerpoint/2010/main" val="2304713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85928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- Actor-Critic (Advantageous actor-critic)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6F9C3C-2913-8249-A17E-BC41D0509473}"/>
                  </a:ext>
                </a:extLst>
              </p:cNvPr>
              <p:cNvSpPr/>
              <p:nvPr/>
            </p:nvSpPr>
            <p:spPr>
              <a:xfrm>
                <a:off x="2416969" y="3297241"/>
                <a:ext cx="17479169" cy="1041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+1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𝛾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Advantage Actor-Critic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방법의 종류는 다음과 같다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TD advantage estimate: 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즉각적인 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reward 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사용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기본 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format)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𝑟</m:t>
                      </m:r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𝛾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Monte-Carlo(MC) advantage estimate: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Q-value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실제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return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바꿀 경우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𝑅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N-step advantage estimate: N step return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을 사용 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가장 많이 사용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) 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 A2C/A3C</a:t>
                </a:r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𝑛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𝑛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MC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TD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방법의 장단점을 둘다 계승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6F9C3C-2913-8249-A17E-BC41D0509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69" y="3297241"/>
                <a:ext cx="17479169" cy="10412979"/>
              </a:xfrm>
              <a:prstGeom prst="rect">
                <a:avLst/>
              </a:prstGeom>
              <a:blipFill>
                <a:blip r:embed="rId4"/>
                <a:stretch>
                  <a:fillRect l="-871" b="-159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142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85928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- A2C/A3C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6F9C3C-2913-8249-A17E-BC41D0509473}"/>
                  </a:ext>
                </a:extLst>
              </p:cNvPr>
              <p:cNvSpPr/>
              <p:nvPr/>
            </p:nvSpPr>
            <p:spPr>
              <a:xfrm>
                <a:off x="1803400" y="3337502"/>
                <a:ext cx="12166599" cy="9816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Critic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모델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: 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Value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function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(</m:t>
                    </m:r>
                    <m:r>
                      <m:rPr>
                        <m:nor/>
                      </m:rPr>
                      <a:rPr lang="en-US" altLang="ko-Kore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ction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value</m:t>
                    </m:r>
                    <m:r>
                      <m:rPr>
                        <m:nor/>
                      </m:rPr>
                      <a:rPr lang="en-US" altLang="ko-KR" sz="3200" dirty="0" smtClean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or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state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value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</m:t>
                    </m:r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𝑉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)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의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						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parameter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w</m:t>
                    </m:r>
                    <m:r>
                      <m:rPr>
                        <m:nor/>
                      </m:rPr>
                      <a:rPr lang="ko-KR" altLang="en-US" sz="3200" dirty="0" err="1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를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업데이트 한다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. 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얼마나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actor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의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action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이 좋았는지 판단하고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actor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에게 수정 방향을 알린다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State-value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𝑽</m:t>
                        </m:r>
                      </m:e>
                      <m:sub>
                        <m:r>
                          <a:rPr lang="en-US" altLang="ko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𝝓</m:t>
                        </m:r>
                      </m:sub>
                    </m:sSub>
                    <m:r>
                      <a:rPr lang="en-US" altLang="ko-KR" sz="32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𝒂</m:t>
                    </m:r>
                    <m:r>
                      <a:rPr lang="en-US" altLang="ko-KR" sz="32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2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𝒔</m:t>
                    </m:r>
                    <m:r>
                      <a:rPr lang="en-US" altLang="ko-KR" sz="32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lang="ko-KR" altLang="en-US" sz="3200" b="1" dirty="0" err="1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를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return</a:t>
                </a: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lang="en-US" altLang="ko-KR" sz="3200" b="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Loss: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𝑅</m:t>
                            </m:r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Actor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모델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: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Policy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ea typeface="Spoqa Han Sans Neo Bold" panose="020B0500000000000000" pitchFamily="34" charset="-128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)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parameter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를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critic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이 제안하는 방향대로 업데이트 한다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.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어떤 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action</m:t>
                    </m:r>
                    <m:r>
                      <m:rPr>
                        <m:nor/>
                      </m:rPr>
                      <a:rPr lang="ko-KR" altLang="en-US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을 취할 것인지 결정한다</m:t>
                    </m:r>
                    <m:r>
                      <m:rPr>
                        <m:nor/>
                      </m:rPr>
                      <a:rPr lang="en-US" altLang="ko-KR" sz="3200" dirty="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𝝅</m:t>
                        </m:r>
                      </m:e>
                      <m:sub>
                        <m:r>
                          <a:rPr lang="en-US" altLang="ko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𝜽</m:t>
                        </m:r>
                      </m:sub>
                    </m:sSub>
                    <m:r>
                      <a:rPr lang="en-US" altLang="ko-KR" sz="32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𝒂</m:t>
                    </m:r>
                    <m:r>
                      <a:rPr lang="en-US" altLang="ko-KR" sz="32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2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𝒔</m:t>
                    </m:r>
                    <m:r>
                      <a:rPr lang="en-US" altLang="ko-KR" sz="32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을 </a:t>
                </a: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return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𝑅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−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𝑉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6F9C3C-2913-8249-A17E-BC41D0509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00" y="3337502"/>
                <a:ext cx="12166599" cy="9816662"/>
              </a:xfrm>
              <a:prstGeom prst="rect">
                <a:avLst/>
              </a:prstGeom>
              <a:blipFill>
                <a:blip r:embed="rId4"/>
                <a:stretch>
                  <a:fillRect l="-1147" b="-7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>
            <a:extLst>
              <a:ext uri="{FF2B5EF4-FFF2-40B4-BE49-F238E27FC236}">
                <a16:creationId xmlns:a16="http://schemas.microsoft.com/office/drawing/2014/main" id="{7DF5332A-B8AD-C148-BAA0-1F71EC5E2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812" y="3832831"/>
            <a:ext cx="9626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2277FD-3858-3A4F-9009-29AED5D6C197}"/>
              </a:ext>
            </a:extLst>
          </p:cNvPr>
          <p:cNvSpPr/>
          <p:nvPr/>
        </p:nvSpPr>
        <p:spPr>
          <a:xfrm>
            <a:off x="18686164" y="8061167"/>
            <a:ext cx="4554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https://julien-vitay.net/deeprl/ActorCritic.html</a:t>
            </a:r>
          </a:p>
        </p:txBody>
      </p:sp>
    </p:spTree>
    <p:extLst>
      <p:ext uri="{BB962C8B-B14F-4D97-AF65-F5344CB8AC3E}">
        <p14:creationId xmlns:p14="http://schemas.microsoft.com/office/powerpoint/2010/main" val="1405709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– A2C/A3C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777E1B0-0711-EC4E-8ADA-4C69DB63E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8"/>
          <a:stretch/>
        </p:blipFill>
        <p:spPr bwMode="auto">
          <a:xfrm>
            <a:off x="15386605" y="3202608"/>
            <a:ext cx="7936705" cy="50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339D07-4EB6-944C-9BAC-A09F7DDB9E72}"/>
              </a:ext>
            </a:extLst>
          </p:cNvPr>
          <p:cNvSpPr/>
          <p:nvPr/>
        </p:nvSpPr>
        <p:spPr>
          <a:xfrm>
            <a:off x="16344811" y="8149462"/>
            <a:ext cx="6905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https://greentec.github.io/reinforcement-learning-fourth/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54F69-9F0F-E845-B430-7180E9BAFD46}"/>
              </a:ext>
            </a:extLst>
          </p:cNvPr>
          <p:cNvSpPr/>
          <p:nvPr/>
        </p:nvSpPr>
        <p:spPr>
          <a:xfrm>
            <a:off x="2255343" y="12864551"/>
            <a:ext cx="16558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"Asynchronous methods for deep reinforcement learning."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192F19-37A5-A748-994E-6B745F34F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307" y="3202608"/>
            <a:ext cx="13802298" cy="95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5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77292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– A3C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9CCA1F-86D1-1D48-BCEC-01B9BCEB0C72}"/>
              </a:ext>
            </a:extLst>
          </p:cNvPr>
          <p:cNvSpPr/>
          <p:nvPr/>
        </p:nvSpPr>
        <p:spPr>
          <a:xfrm>
            <a:off x="4710266" y="12626668"/>
            <a:ext cx="12188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https://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towardsdatascience.com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/understanding-actor-critic-methods-931b97b6df3f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1940CDF5-E7DC-4648-8B58-F42D8C450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809" y="3597943"/>
            <a:ext cx="13828749" cy="878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25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– A3C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3C9959AB-AA33-6542-8B6B-9002C4385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39" y="4428399"/>
            <a:ext cx="12103716" cy="63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A32061-3A4C-1444-82C7-E953188B74CC}"/>
              </a:ext>
            </a:extLst>
          </p:cNvPr>
          <p:cNvSpPr/>
          <p:nvPr/>
        </p:nvSpPr>
        <p:spPr>
          <a:xfrm>
            <a:off x="3143607" y="12919973"/>
            <a:ext cx="15125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"Asynchronous methods for deep reinforcement learning."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576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–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1CEB94-A425-5D4F-A89C-825EDDAB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539" y="3273725"/>
            <a:ext cx="8948995" cy="5083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6DB8EF-DD3A-7845-9904-75BC48B4B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79" y="3273725"/>
            <a:ext cx="14208170" cy="3334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618D08-CA73-F54C-88D7-B8E6898F7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459" y="6607772"/>
            <a:ext cx="9334500" cy="6121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9BFCDA-C648-BE45-B27A-AEFB50FFEA2A}"/>
              </a:ext>
            </a:extLst>
          </p:cNvPr>
          <p:cNvSpPr/>
          <p:nvPr/>
        </p:nvSpPr>
        <p:spPr>
          <a:xfrm>
            <a:off x="3143607" y="12919973"/>
            <a:ext cx="15125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"Asynchronous methods for deep reinforcement learning."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272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–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9BFCDA-C648-BE45-B27A-AEFB50FFEA2A}"/>
              </a:ext>
            </a:extLst>
          </p:cNvPr>
          <p:cNvSpPr/>
          <p:nvPr/>
        </p:nvSpPr>
        <p:spPr>
          <a:xfrm>
            <a:off x="3143607" y="12919973"/>
            <a:ext cx="15125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"Asynchronous methods for deep reinforcement learning."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온라인 미디어 4" descr="Asynchronous Methods for Deep Reinforcement Learning: Labyrinth">
            <a:hlinkClick r:id="" action="ppaction://media"/>
            <a:extLst>
              <a:ext uri="{FF2B5EF4-FFF2-40B4-BE49-F238E27FC236}">
                <a16:creationId xmlns:a16="http://schemas.microsoft.com/office/drawing/2014/main" id="{F533FD44-AE93-BD49-AF21-22DA400AC3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78617" y="3650313"/>
            <a:ext cx="11790620" cy="88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2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State &amp;</a:t>
            </a:r>
            <a:r>
              <a:rPr lang="ko-KR" altLang="en-US" dirty="0"/>
              <a:t> </a:t>
            </a:r>
            <a:r>
              <a:rPr lang="en-US" altLang="ko-KR" dirty="0"/>
              <a:t>Observations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1D578C-A4C5-CC4F-B95E-00329F827B47}"/>
              </a:ext>
            </a:extLst>
          </p:cNvPr>
          <p:cNvSpPr/>
          <p:nvPr/>
        </p:nvSpPr>
        <p:spPr>
          <a:xfrm>
            <a:off x="2127246" y="3471635"/>
            <a:ext cx="21606514" cy="915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상태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(state; s)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:</a:t>
            </a: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 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world</a:t>
            </a: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상태에 대한 완전한 정보</a:t>
            </a:r>
            <a:endParaRPr lang="en-US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state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로부터 숨겨져 있는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world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정보는 없다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관찰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(observation; o)</a:t>
            </a:r>
            <a:r>
              <a:rPr lang="en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:</a:t>
            </a: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state</a:t>
            </a: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 대한 부분적인 설명으로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, </a:t>
            </a: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정보가 생략될 수 있다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Deep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RL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state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observation space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거의 항상 실제 값 벡터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매트릭스 또는 고차원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텐서로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정의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(DNN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효율 좋은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representation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때문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!)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	i.e.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픽셀 값의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RGB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매트릭스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로봇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팔의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joint angle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그 속도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Fully observed: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환경의 전체 상태를 관찰할 수 있을 때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Partially observed: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agent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환경의 일부 만을 관찰할 수 있을 때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90120" name="Picture 8" descr="state in reinforcement-learning">
            <a:extLst>
              <a:ext uri="{FF2B5EF4-FFF2-40B4-BE49-F238E27FC236}">
                <a16:creationId xmlns:a16="http://schemas.microsoft.com/office/drawing/2014/main" id="{C7FAFEB2-4F6A-0F40-93C6-5E7924B7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227" y="0"/>
            <a:ext cx="6781310" cy="53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204F9E-41A8-3240-B6E3-D39428C0686A}"/>
              </a:ext>
            </a:extLst>
          </p:cNvPr>
          <p:cNvSpPr/>
          <p:nvPr/>
        </p:nvSpPr>
        <p:spPr>
          <a:xfrm>
            <a:off x="13028467" y="5525810"/>
            <a:ext cx="9119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form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https://livebook.manning.com/concept/reinforcement-learning/state</a:t>
            </a:r>
          </a:p>
        </p:txBody>
      </p:sp>
    </p:spTree>
    <p:extLst>
      <p:ext uri="{BB962C8B-B14F-4D97-AF65-F5344CB8AC3E}">
        <p14:creationId xmlns:p14="http://schemas.microsoft.com/office/powerpoint/2010/main" val="151541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Model-free RL</a:t>
            </a:r>
            <a:r>
              <a:rPr lang="ko-KR" altLang="en-US" dirty="0"/>
              <a:t> </a:t>
            </a:r>
            <a:r>
              <a:rPr lang="en-US" altLang="ko-KR" dirty="0"/>
              <a:t>– policy-based (policy optimization) – A2C vs A3C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339D07-4EB6-944C-9BAC-A09F7DDB9E72}"/>
              </a:ext>
            </a:extLst>
          </p:cNvPr>
          <p:cNvSpPr/>
          <p:nvPr/>
        </p:nvSpPr>
        <p:spPr>
          <a:xfrm>
            <a:off x="2698510" y="9636522"/>
            <a:ext cx="160153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A2C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A3C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synchronous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하고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deterministic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버전을 말한다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Inconsistency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문제를 해결하기 위해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coordinator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도입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최적화나 알고리즘에 따라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A2C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GPU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연산 등에서 보다 효율적이라 알려져있다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  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참고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https://</a:t>
            </a:r>
            <a:r>
              <a:rPr lang="en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openai.com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/blog/baselines-acktr-a2c/</a:t>
            </a:r>
            <a:endParaRPr lang="ko-Kore-KR" altLang="en-US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954F69-9F0F-E845-B430-7180E9BAFD46}"/>
              </a:ext>
            </a:extLst>
          </p:cNvPr>
          <p:cNvSpPr/>
          <p:nvPr/>
        </p:nvSpPr>
        <p:spPr>
          <a:xfrm>
            <a:off x="3143607" y="12919973"/>
            <a:ext cx="15125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et al. "Asynchronous methods for deep reinforcement learning."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8674" name="Picture 2" descr="A2C">
            <a:extLst>
              <a:ext uri="{FF2B5EF4-FFF2-40B4-BE49-F238E27FC236}">
                <a16:creationId xmlns:a16="http://schemas.microsoft.com/office/drawing/2014/main" id="{CC007CDD-256F-6841-882A-AE7DF28F9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10" y="2899033"/>
            <a:ext cx="15325344" cy="62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D874F1-4129-E44E-A202-00EB6B2AE65F}"/>
              </a:ext>
            </a:extLst>
          </p:cNvPr>
          <p:cNvSpPr/>
          <p:nvPr/>
        </p:nvSpPr>
        <p:spPr>
          <a:xfrm>
            <a:off x="5746125" y="8861847"/>
            <a:ext cx="805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https://lilianweng.github.io/lil-log/2018/04/08/policy-gradient-algorithms.html#a2c</a:t>
            </a:r>
          </a:p>
        </p:txBody>
      </p:sp>
    </p:spTree>
    <p:extLst>
      <p:ext uri="{BB962C8B-B14F-4D97-AF65-F5344CB8AC3E}">
        <p14:creationId xmlns:p14="http://schemas.microsoft.com/office/powerpoint/2010/main" val="1157669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Reinforcement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5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Deep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RL의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발전</a:t>
            </a:r>
            <a:endParaRPr 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– Off-policy Policy-based M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odel-free RL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5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0369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Policy Optimization</a:t>
            </a:r>
            <a:r>
              <a:rPr lang="ko-KR" altLang="en-US" dirty="0"/>
              <a:t>과 </a:t>
            </a:r>
            <a:r>
              <a:rPr lang="en-US" altLang="ko-KR" dirty="0"/>
              <a:t>Q-learning</a:t>
            </a:r>
            <a:r>
              <a:rPr lang="ko-KR" altLang="en-US" dirty="0"/>
              <a:t>을 섞는다면</a:t>
            </a:r>
            <a:r>
              <a:rPr lang="en-US" altLang="ko-KR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720D216-B4B8-A241-86F4-CCA7723BCFD4}"/>
                  </a:ext>
                </a:extLst>
              </p:cNvPr>
              <p:cNvSpPr/>
              <p:nvPr/>
            </p:nvSpPr>
            <p:spPr>
              <a:xfrm>
                <a:off x="1883471" y="3329608"/>
                <a:ext cx="21024655" cy="9150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 optimization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방법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(i.e. REINFORCE, actor-critic)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주요 강점은 원하는 것을 직접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최적화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600" dirty="0">
                    <a:solidFill>
                      <a:srgbClr val="3C4043"/>
                    </a:solidFill>
                    <a:latin typeface="Roboto" panose="02000000000000000000" pitchFamily="2" charset="0"/>
                  </a:rPr>
                  <a:t>최적화 결과물이 안정적이고 신뢰도가 높다</a:t>
                </a:r>
                <a:r>
                  <a:rPr lang="en-US" altLang="ko-KR" sz="3600" dirty="0">
                    <a:solidFill>
                      <a:srgbClr val="3C4043"/>
                    </a:solidFill>
                    <a:latin typeface="Roboto" panose="02000000000000000000" pitchFamily="2" charset="0"/>
                  </a:rPr>
                  <a:t>!</a:t>
                </a:r>
                <a:br>
                  <a:rPr lang="ko-KR" altLang="en-US" sz="3600" dirty="0"/>
                </a:b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반대로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Q-learning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같은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value optimization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훈련하여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self-consistent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방정식을 만족시킴으로써 에이전트 성능에 대해 간접적으로만 최적화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Value function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많은 실패 값이 존재하므로 안정성이 떨어지는 경향이 있으나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 optimization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기법보다 데이터를 더 효과적으로 재사용할 수 있기 때문에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작업 시 샘플 효율성이 상당히 높다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상호 보환적인 두 모델을 서로 섞을 수 있을까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  <a:endParaRPr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720D216-B4B8-A241-86F4-CCA7723BC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71" y="3329608"/>
                <a:ext cx="21024655" cy="9150325"/>
              </a:xfrm>
              <a:prstGeom prst="rect">
                <a:avLst/>
              </a:prstGeom>
              <a:blipFill>
                <a:blip r:embed="rId4"/>
                <a:stretch>
                  <a:fillRect l="-906" b="-16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872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Off-policy policy gradient </a:t>
            </a:r>
            <a:r>
              <a:rPr lang="ko-KR" altLang="en-US" dirty="0"/>
              <a:t>방법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339D07-4EB6-944C-9BAC-A09F7DDB9E72}"/>
              </a:ext>
            </a:extLst>
          </p:cNvPr>
          <p:cNvSpPr/>
          <p:nvPr/>
        </p:nvSpPr>
        <p:spPr>
          <a:xfrm>
            <a:off x="1907534" y="4040351"/>
            <a:ext cx="21024655" cy="6657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 gradient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Q-learning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양립할 수 있는 조건이 존재하며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어떤 상황에서는 동등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두 극단 사이에 존재하는 알고리즘의 범위가 존재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 Off-policy policy gradient!</a:t>
            </a:r>
          </a:p>
          <a:p>
            <a:pPr marL="1028642" lvl="1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양쪽의 장단점을 가질 수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Off-policy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접근 방식은 전체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trajectory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필요로 하지 않으며 과거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episodic memory("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체험 재생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")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재사용하여 훨씬 더 나은 샘플 효율성을 얻을 수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Sample collection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target policy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다른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behavior policy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따르므로 더 나은 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exploration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한다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endParaRPr lang="ko-Kore-KR" altLang="en-US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731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Off-policy policy gradient </a:t>
            </a:r>
            <a:r>
              <a:rPr lang="ko-KR" altLang="en-US" dirty="0"/>
              <a:t>방법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339D07-4EB6-944C-9BAC-A09F7DDB9E72}"/>
                  </a:ext>
                </a:extLst>
              </p:cNvPr>
              <p:cNvSpPr/>
              <p:nvPr/>
            </p:nvSpPr>
            <p:spPr>
              <a:xfrm>
                <a:off x="1907534" y="3051450"/>
                <a:ext cx="21024655" cy="9939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샘플을 모으는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behavior policy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hyperparameter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처럼 미리 정의 해두고 시작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1028642" lvl="1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𝛽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 gradient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Objective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아래와 같이 다시정리될 수 있다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sup>
                          </m:sSup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</m:t>
                        </m:r>
                      </m:e>
                      <m:sup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𝛽</m:t>
                        </m:r>
                      </m:sup>
                    </m:sSup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behavior policy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𝛽</m:t>
                    </m:r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stationary distribution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</m:t>
                        </m:r>
                      </m:e>
                      <m:sup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𝛽</m:t>
                        </m:r>
                      </m:sup>
                    </m:sSup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func>
                      <m:func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36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=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𝛽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이고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p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target policy 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𝜋</m:t>
                    </m:r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관한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estimated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된 </a:t>
                </a:r>
                <a:b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action-value function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339D07-4EB6-944C-9BAC-A09F7DDB9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4" y="3051450"/>
                <a:ext cx="21024655" cy="9939644"/>
              </a:xfrm>
              <a:prstGeom prst="rect">
                <a:avLst/>
              </a:prstGeom>
              <a:blipFill>
                <a:blip r:embed="rId4"/>
                <a:stretch>
                  <a:fillRect l="-906" b="-2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82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Off-policy policy gradient </a:t>
            </a:r>
            <a:r>
              <a:rPr lang="ko-KR" altLang="en-US" dirty="0"/>
              <a:t>방법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339D07-4EB6-944C-9BAC-A09F7DDB9E72}"/>
                  </a:ext>
                </a:extLst>
              </p:cNvPr>
              <p:cNvSpPr/>
              <p:nvPr/>
            </p:nvSpPr>
            <p:spPr>
              <a:xfrm>
                <a:off x="1907534" y="3353671"/>
                <a:ext cx="21024655" cy="994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Training observation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𝑎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~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𝛽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𝑎</m:t>
                        </m:r>
                      </m:e>
                      <m:e>
                        <m:r>
                          <a:rPr lang="en-US" altLang="ko-KR" sz="32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샘플링하여 구한다 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Update rule(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2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32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θ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ore-KR" sz="32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J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ore-KR" sz="32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구하면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∈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∈</m:t>
                              </m:r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ore-KR" sz="32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sz="32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altLang="ko-Kore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  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∵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𝑝𝑟𝑜𝑑𝑢𝑐𝑡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𝑟𝑢𝑙𝑒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𝑜𝑓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𝐷𝑒𝑟𝑖𝑣𝑎𝑡𝑖𝑣𝑒</m:t>
                      </m:r>
                    </m:oMath>
                  </m:oMathPara>
                </a14:m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 Bold" panose="020B0500000000000000" pitchFamily="34" charset="-128"/>
                  </a:rPr>
                </a:b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e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p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</m:t>
                        </m:r>
                        <m:r>
                          <a:rPr lang="en-US" altLang="ko-Kore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계산하기 어렵다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대신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무시하여 근사하여도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</a:t>
                </a:r>
                <a:r>
                  <a:rPr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Degris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Thomas, Martha White, and Richard S. Sutton. "Off-policy actor-critic." (2012)]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의해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true local minimum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도달 하므로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~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∈</m:t>
                              </m:r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∈</m:t>
                              </m:r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|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𝛽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|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320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|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altLang="ko-Kore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sup>
                          </m:sSup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 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𝛽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</m:t>
                              </m:r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  <m: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근사할 수 있다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target density, 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𝛽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proposal density)</a:t>
                </a:r>
              </a:p>
              <a:p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e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sampling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하기 힘드므로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importance sampling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이용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b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𝛽</m:t>
                        </m:r>
                        <m:d>
                          <m:dPr>
                            <m:ctrlP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importance sampling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importance weight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339D07-4EB6-944C-9BAC-A09F7DDB9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4" y="3353671"/>
                <a:ext cx="21024655" cy="9941376"/>
              </a:xfrm>
              <a:prstGeom prst="rect">
                <a:avLst/>
              </a:prstGeom>
              <a:blipFill>
                <a:blip r:embed="rId4"/>
                <a:stretch>
                  <a:fillRect l="-725" t="-894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484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Off-policy policy gradient </a:t>
            </a:r>
            <a:r>
              <a:rPr lang="ko-KR" altLang="en-US" dirty="0"/>
              <a:t>방법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339D07-4EB6-944C-9BAC-A09F7DDB9E72}"/>
                  </a:ext>
                </a:extLst>
              </p:cNvPr>
              <p:cNvSpPr/>
              <p:nvPr/>
            </p:nvSpPr>
            <p:spPr>
              <a:xfrm>
                <a:off x="1907534" y="3353671"/>
                <a:ext cx="21024655" cy="5782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요약하면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policy gradient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off-policy setting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적용하려면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아래의 식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𝐽</m:t>
                      </m:r>
                      <m:d>
                        <m:d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~ </m:t>
                      </m:r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sup>
                          </m:sSup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 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𝛽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</m:t>
                              </m:r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ore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  <m:r>
                            <a:rPr lang="en-US" altLang="ko-Kore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최적화 하면 된다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  <m:sup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</m:t>
                        </m:r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2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ore-KR" sz="32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log</m:t>
                    </m:r>
                    <m:r>
                      <a:rPr lang="en-US" altLang="ko-Kore-KR" sz="32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weighted sum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 최적화하면 되며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𝛽</m:t>
                        </m:r>
                        <m:d>
                          <m:d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target policy(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behavior policy(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𝛽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비율이다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339D07-4EB6-944C-9BAC-A09F7DDB9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4" y="3353671"/>
                <a:ext cx="21024655" cy="5782545"/>
              </a:xfrm>
              <a:prstGeom prst="rect">
                <a:avLst/>
              </a:prstGeom>
              <a:blipFill>
                <a:blip r:embed="rId4"/>
                <a:stretch>
                  <a:fillRect l="-725" b="-6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812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Off-policy policy gradient </a:t>
            </a:r>
            <a:r>
              <a:rPr lang="ko-KR" altLang="en-US" dirty="0"/>
              <a:t>의 종류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339D07-4EB6-944C-9BAC-A09F7DDB9E72}"/>
              </a:ext>
            </a:extLst>
          </p:cNvPr>
          <p:cNvSpPr/>
          <p:nvPr/>
        </p:nvSpPr>
        <p:spPr>
          <a:xfrm>
            <a:off x="2006461" y="3597943"/>
            <a:ext cx="21024655" cy="5189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DDPG(Deep deterministic policy gradient)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eterministic policy (for target update)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Q-function (stochastic behavior policy for exploration)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서로 사용하여 동시에 학습하는 알고리즘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 (Q-function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behavior policy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얻기에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off-policy)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참고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동시에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actor-critic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알고리즘이기도 하다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SAC(Soft actor-critic)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Stochastic policy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와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entropy regularization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등을 사용하여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DDPG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 개선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689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학습의 구분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Off-policy policy gradient </a:t>
            </a:r>
            <a:r>
              <a:rPr lang="ko-KR" altLang="en-US" dirty="0"/>
              <a:t>의 종류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89586F-F00B-D548-A5AC-54CA6C7E0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29" y="2899032"/>
            <a:ext cx="9734836" cy="10144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E5A97C-8B5D-374B-99D3-EE07B379D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379" y="2899032"/>
            <a:ext cx="9593696" cy="101443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9A4C43-8778-C94F-A19B-DC591B63D70B}"/>
              </a:ext>
            </a:extLst>
          </p:cNvPr>
          <p:cNvSpPr/>
          <p:nvPr/>
        </p:nvSpPr>
        <p:spPr>
          <a:xfrm>
            <a:off x="989270" y="12986668"/>
            <a:ext cx="7430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chemeClr val="tx2"/>
                </a:solidFill>
              </a:rPr>
              <a:t>https://spinningup.openai.com/en/latest/algorithms/ddpg.html#pseudocode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72D505-45A6-2241-9FCC-657F6A0216FD}"/>
              </a:ext>
            </a:extLst>
          </p:cNvPr>
          <p:cNvSpPr/>
          <p:nvPr/>
        </p:nvSpPr>
        <p:spPr>
          <a:xfrm>
            <a:off x="11474515" y="12986668"/>
            <a:ext cx="7249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chemeClr val="tx2"/>
                </a:solidFill>
              </a:rPr>
              <a:t>https://spinningup.openai.com/en/latest/algorithms/sac.html#pseudocode</a:t>
            </a:r>
          </a:p>
        </p:txBody>
      </p:sp>
    </p:spTree>
    <p:extLst>
      <p:ext uri="{BB962C8B-B14F-4D97-AF65-F5344CB8AC3E}">
        <p14:creationId xmlns:p14="http://schemas.microsoft.com/office/powerpoint/2010/main" val="2947433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Reinforcement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Deep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RL의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발전</a:t>
            </a:r>
            <a:endParaRPr 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– Model-Based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RL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5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656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Action spaces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1D578C-A4C5-CC4F-B95E-00329F827B47}"/>
              </a:ext>
            </a:extLst>
          </p:cNvPr>
          <p:cNvSpPr/>
          <p:nvPr/>
        </p:nvSpPr>
        <p:spPr>
          <a:xfrm>
            <a:off x="1737360" y="7571982"/>
            <a:ext cx="19818354" cy="582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환경에 따라 다른 종류의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action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허용되거나 제한된다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 </a:t>
            </a: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작업 공간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(action spaces)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주어진 환경에서 유효한 모든 작업 집합</a:t>
            </a: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Discrete action space: </a:t>
            </a:r>
            <a:r>
              <a:rPr lang="en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제한된 수의 동작만을 취할 수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i.e. Atari(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조이스틱 십자키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A, B), Go(19x19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바둑판 위의 한 점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Continuous action space: agent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연속된 스칼라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벡터 값으로 표현되는 동작을 취할 수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i.e.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로봇 팔 제어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각 관절의 각도와 운동량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</p:txBody>
      </p:sp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92162" name="Picture 2" descr="States, Observation and Action Spaces in Reinforcement Learning | by  #Cban2020 | The Startup | Medium">
            <a:extLst>
              <a:ext uri="{FF2B5EF4-FFF2-40B4-BE49-F238E27FC236}">
                <a16:creationId xmlns:a16="http://schemas.microsoft.com/office/drawing/2014/main" id="{BCBBD6F5-B53D-C848-A7FA-A811B031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84" y="320114"/>
            <a:ext cx="10942936" cy="643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980F3B-FC7E-364E-B4B2-98AEC07EE826}"/>
              </a:ext>
            </a:extLst>
          </p:cNvPr>
          <p:cNvSpPr/>
          <p:nvPr/>
        </p:nvSpPr>
        <p:spPr>
          <a:xfrm>
            <a:off x="8255956" y="6838903"/>
            <a:ext cx="13356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https://medium.com/swlh/states-observation-and-action-spaces-in-reinforcement-learning-569a30a8d2a1</a:t>
            </a:r>
          </a:p>
        </p:txBody>
      </p:sp>
    </p:spTree>
    <p:extLst>
      <p:ext uri="{BB962C8B-B14F-4D97-AF65-F5344CB8AC3E}">
        <p14:creationId xmlns:p14="http://schemas.microsoft.com/office/powerpoint/2010/main" val="2543804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Controller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941D5A-BF65-5F43-A127-86D3D9DB6B29}"/>
                  </a:ext>
                </a:extLst>
              </p:cNvPr>
              <p:cNvSpPr/>
              <p:nvPr/>
            </p:nvSpPr>
            <p:spPr>
              <a:xfrm>
                <a:off x="2032885" y="3105448"/>
                <a:ext cx="20316639" cy="10039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latinLnBrk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Control theory</a:t>
                </a: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lang="en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Model-based RL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영향을 많이 끼쳤다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 latinLnBrk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 latinLnBrk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RL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목표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policy(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최적화</a:t>
                </a:r>
                <a:endParaRPr lang="en-US" altLang="ko-KR" sz="32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 latinLnBrk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Control theory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목표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controller(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최적화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 marL="914342" lvl="1" indent="-457200" latinLnBrk="1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  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state, action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model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term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바꾸면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  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200" b="0" i="0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endParaRPr lang="en-US" altLang="ko-KR" sz="32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914342" lvl="1" indent="-457200" latinLnBrk="1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Model-based RL</a:t>
                </a: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lang="en-US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보다</a:t>
                </a:r>
                <a:r>
                  <a:rPr lang="en-US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model(controller)</a:t>
                </a: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최적화 한다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914342" lvl="1" indent="-457200" latinLnBrk="1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 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아닌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deterministic</a:t>
                </a:r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하다면 </a:t>
                </a:r>
                <a14:m>
                  <m:oMath xmlns:m="http://schemas.openxmlformats.org/officeDocument/2006/math">
                    <m:r>
                      <a:rPr lang="ko-KR" altLang="en-US" sz="32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2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많이 표기한다</a:t>
                </a:r>
                <a:r>
                  <a:rPr lang="en-US" altLang="ko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atinLnBrk="1">
                  <a:lnSpc>
                    <a:spcPct val="150000"/>
                  </a:lnSpc>
                </a:pPr>
                <a:endParaRPr lang="en" altLang="ko-Kore-KR" sz="32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 latinLnBrk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모델의 </a:t>
                </a:r>
                <a:r>
                  <a:rPr lang="en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cost function</a:t>
                </a: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정의할 수 있다면</a:t>
                </a:r>
                <a:r>
                  <a:rPr lang="en-US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data</a:t>
                </a: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</a:t>
                </a:r>
                <a:r>
                  <a:rPr lang="en-US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model(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r>
                      <a:rPr lang="en-US" altLang="ko-Kore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r>
                      <a:rPr lang="en-US" altLang="ko-Kore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𝑋</m:t>
                    </m:r>
                    <m:r>
                      <a:rPr lang="en-US" altLang="ko-Kore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× </m:t>
                    </m:r>
                    <m:r>
                      <a:rPr lang="en-US" altLang="ko-Kore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ko-Kore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ore-KR" sz="32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학습하는 식으로 </a:t>
                </a:r>
                <a:br>
                  <a:rPr lang="en-US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사용하여 최적의 </a:t>
                </a:r>
                <a:r>
                  <a:rPr lang="en-US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ore-KR" altLang="en-US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계산하자</a:t>
                </a:r>
                <a:r>
                  <a:rPr lang="en-US" altLang="ko-Kore-KR" sz="32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en-US" altLang="ko-Kore-KR" sz="3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ko-Kore-KR" sz="32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eqArrPr>
                        <m:e>
                          <m:limLow>
                            <m:limLowPr>
                              <m:ctrlP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320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.., </m:t>
                              </m:r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  <m:nary>
                            <m:naryPr>
                              <m:chr m:val="∑"/>
                              <m:ctrlP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ore-KR" sz="32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nary>
                        </m:e>
                        <m:e>
                          <m:r>
                            <a:rPr lang="en-US" altLang="ko-Kore-KR" sz="32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lang="en-US" altLang="ko-Kore-KR" sz="32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.</m:t>
                          </m:r>
                          <m:r>
                            <a:rPr lang="en-US" altLang="ko-Kore-KR" sz="32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ore-KR" sz="32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.   </m:t>
                          </m:r>
                          <m:sSub>
                            <m:sSubPr>
                              <m:ctrlP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ore-KR" sz="32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</m:t>
                          </m:r>
                          <m:r>
                            <a:rPr lang="en-US" altLang="ko-Kore-KR" sz="32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  <m:r>
                            <a:rPr lang="en-US" altLang="ko-Kore-KR" sz="32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ore-KR" sz="32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ore-KR" sz="320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ore-KR" sz="32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ore-KR" sz="32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lang="en-US" altLang="ko-KR" sz="3200" dirty="0">
                  <a:solidFill>
                    <a:srgbClr val="555555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atinLnBrk="1">
                  <a:lnSpc>
                    <a:spcPct val="150000"/>
                  </a:lnSpc>
                </a:pPr>
                <a:endParaRPr lang="en-US" altLang="ko-KR" sz="32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941D5A-BF65-5F43-A127-86D3D9DB6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885" y="3105448"/>
                <a:ext cx="20316639" cy="10039543"/>
              </a:xfrm>
              <a:prstGeom prst="rect">
                <a:avLst/>
              </a:prstGeom>
              <a:blipFill>
                <a:blip r:embed="rId4"/>
                <a:stretch>
                  <a:fillRect l="-687" b="-116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43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Why Model-based?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CCF5AD-EDD7-B643-86A9-1DB1E33C4433}"/>
              </a:ext>
            </a:extLst>
          </p:cNvPr>
          <p:cNvSpPr/>
          <p:nvPr/>
        </p:nvSpPr>
        <p:spPr>
          <a:xfrm>
            <a:off x="2162346" y="3152356"/>
            <a:ext cx="17733792" cy="9703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장점</a:t>
            </a:r>
            <a:endParaRPr lang="en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Model-based RL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샘플 효율성을 가진다는 강한 장점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모델과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cost function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안다고 할 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우리는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sampling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없이 최적의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controls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구상할 수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 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On-policy Policy Gradient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방법들은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10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 training iteration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수반한다면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 Based RL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100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번의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training iteration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안에서 가능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 10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 배가 빠르다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단점</a:t>
            </a:r>
            <a:endParaRPr lang="en-US" altLang="ko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 based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방법론들은 더 많은 가정들과 근사치를 가지고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훈련된 모델을 더 작은 작업으로 제한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 물리적인 모델이 존재하는 환경에는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 Based RL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적합하지만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시뮬레이션 환경 등에서는 모델에 많은 가정과 근사치가 포함되어 있기에 성능이 저하될 수 있으며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훈련 시에도 일반적인 경우보다 작은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범위에서 밖에 사용할 수 없다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787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</a:t>
            </a:r>
            <a:r>
              <a:rPr lang="ko-KR" altLang="en-US" dirty="0"/>
              <a:t>을 배운다면</a:t>
            </a:r>
            <a:r>
              <a:rPr lang="en-US" altLang="ko-KR" dirty="0"/>
              <a:t>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CCCF5AD-EDD7-B643-86A9-1DB1E33C4433}"/>
                  </a:ext>
                </a:extLst>
              </p:cNvPr>
              <p:cNvSpPr/>
              <p:nvPr/>
            </p:nvSpPr>
            <p:spPr>
              <a:xfrm>
                <a:off x="2162346" y="3512160"/>
                <a:ext cx="17733792" cy="9585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sz="360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lang="en-US" altLang="ko-Kore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데이터로부터 배우고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lang="en-US" altLang="ko-Kore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plan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을 하자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3600" b="0" dirty="0">
                    <a:solidFill>
                      <a:srgbClr val="53585F"/>
                    </a:solidFill>
                    <a:ea typeface="Spoqa Han Sans Neo" panose="020B0500000000000000" pitchFamily="34" charset="-128"/>
                  </a:rPr>
                  <a:t>초기 세팅 데이터</a:t>
                </a:r>
                <a:r>
                  <a:rPr lang="en-US" altLang="ko-KR" sz="3600" b="0" dirty="0">
                    <a:solidFill>
                      <a:srgbClr val="53585F"/>
                    </a:solidFill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={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}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모으기 위해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0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run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naryPr>
                          <m:sub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36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36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줄이기 위해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dynamic model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배운다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planning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하고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선택한다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여기까지 한다면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 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≠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이므로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distribution mismatch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문제가 점점 더 악화 될 것이다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데이터를 추가하자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그리고 모델의 실수를 개선하기 위해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replanning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하자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CCCF5AD-EDD7-B643-86A9-1DB1E33C4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346" y="3512160"/>
                <a:ext cx="17733792" cy="9585573"/>
              </a:xfrm>
              <a:prstGeom prst="rect">
                <a:avLst/>
              </a:prstGeom>
              <a:blipFill>
                <a:blip r:embed="rId4"/>
                <a:stretch>
                  <a:fillRect l="-1074" b="-15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2553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MPC (Model predictive control)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CCCF5AD-EDD7-B643-86A9-1DB1E33C4433}"/>
                  </a:ext>
                </a:extLst>
              </p:cNvPr>
              <p:cNvSpPr/>
              <p:nvPr/>
            </p:nvSpPr>
            <p:spPr>
              <a:xfrm>
                <a:off x="2162346" y="3407656"/>
                <a:ext cx="17733792" cy="10046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sz="360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lang="en-US" altLang="ko-Kore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데이터로부터 배우고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lang="en-US" altLang="ko-Kore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plan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을 하자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3200" b="0" dirty="0">
                    <a:solidFill>
                      <a:srgbClr val="53585F"/>
                    </a:solidFill>
                    <a:ea typeface="Spoqa Han Sans Neo" panose="020B0500000000000000" pitchFamily="34" charset="-128"/>
                  </a:rPr>
                  <a:t>초기 세팅 데이터</a:t>
                </a:r>
                <a:r>
                  <a:rPr lang="en-US" altLang="ko-KR" sz="3200" b="0" dirty="0">
                    <a:solidFill>
                      <a:srgbClr val="53585F"/>
                    </a:solidFill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={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}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모으기 위해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0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run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naryPr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줄이기 위해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dynamic model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배운다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planning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하고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선택한다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first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planned 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실행하고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resulting state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′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관찰한다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추가한다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MPC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에서는 전체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trajectory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최적화하지만 첫 번째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 취한다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관찰하고 다시 실험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Replanning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함으로써 현재 상태를 다시 관찰한 후 시정 조치를 취할 수 있는 기회를 제공하자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 model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경우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더 도움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그렇다면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3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번  과정의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replanning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어떻게 할까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CCCF5AD-EDD7-B643-86A9-1DB1E33C4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346" y="3407656"/>
                <a:ext cx="17733792" cy="10046789"/>
              </a:xfrm>
              <a:prstGeom prst="rect">
                <a:avLst/>
              </a:prstGeom>
              <a:blipFill>
                <a:blip r:embed="rId4"/>
                <a:stretch>
                  <a:fillRect l="-931" b="-10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왼쪽으로 구부러진 화살표[C] 17">
            <a:extLst>
              <a:ext uri="{FF2B5EF4-FFF2-40B4-BE49-F238E27FC236}">
                <a16:creationId xmlns:a16="http://schemas.microsoft.com/office/drawing/2014/main" id="{B296B11C-2CCE-DB4D-B7F8-7B0D10281C23}"/>
              </a:ext>
            </a:extLst>
          </p:cNvPr>
          <p:cNvSpPr/>
          <p:nvPr/>
        </p:nvSpPr>
        <p:spPr>
          <a:xfrm rot="10800000">
            <a:off x="783771" y="6191264"/>
            <a:ext cx="1822666" cy="2496185"/>
          </a:xfrm>
          <a:prstGeom prst="curvedLeftArrow">
            <a:avLst>
              <a:gd name="adj1" fmla="val 7921"/>
              <a:gd name="adj2" fmla="val 27928"/>
              <a:gd name="adj3" fmla="val 26433"/>
            </a:avLst>
          </a:prstGeom>
          <a:solidFill>
            <a:srgbClr val="53585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왼쪽으로 구부러진 화살표[C] 18">
            <a:extLst>
              <a:ext uri="{FF2B5EF4-FFF2-40B4-BE49-F238E27FC236}">
                <a16:creationId xmlns:a16="http://schemas.microsoft.com/office/drawing/2014/main" id="{C5105B0E-8362-C040-B482-58A91742C01F}"/>
              </a:ext>
            </a:extLst>
          </p:cNvPr>
          <p:cNvSpPr/>
          <p:nvPr/>
        </p:nvSpPr>
        <p:spPr>
          <a:xfrm rot="10800000">
            <a:off x="1230483" y="7053942"/>
            <a:ext cx="1419497" cy="1633508"/>
          </a:xfrm>
          <a:prstGeom prst="curvedLeftArrow">
            <a:avLst>
              <a:gd name="adj1" fmla="val 10039"/>
              <a:gd name="adj2" fmla="val 29510"/>
              <a:gd name="adj3" fmla="val 30521"/>
            </a:avLst>
          </a:prstGeom>
          <a:solidFill>
            <a:srgbClr val="53585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9E7571-59DE-7C4C-875E-05A9061C5FAC}"/>
              </a:ext>
            </a:extLst>
          </p:cNvPr>
          <p:cNvSpPr txBox="1"/>
          <p:nvPr/>
        </p:nvSpPr>
        <p:spPr>
          <a:xfrm>
            <a:off x="313509" y="6060634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 step</a:t>
            </a:r>
            <a:r>
              <a:rPr kumimoji="1"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마다</a:t>
            </a:r>
          </a:p>
        </p:txBody>
      </p:sp>
    </p:spTree>
    <p:extLst>
      <p:ext uri="{BB962C8B-B14F-4D97-AF65-F5344CB8AC3E}">
        <p14:creationId xmlns:p14="http://schemas.microsoft.com/office/powerpoint/2010/main" val="3891490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Backpropagation(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역전파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적용한다면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 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CCCF5AD-EDD7-B643-86A9-1DB1E33C4433}"/>
                  </a:ext>
                </a:extLst>
              </p:cNvPr>
              <p:cNvSpPr/>
              <p:nvPr/>
            </p:nvSpPr>
            <p:spPr>
              <a:xfrm>
                <a:off x="2162346" y="3407656"/>
                <a:ext cx="17733792" cy="561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sz="360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lang="en-US" altLang="ko-Kore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데이터로부터 배우고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lang="en-US" altLang="ko-Kore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plan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을 하자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3200" b="0" dirty="0">
                    <a:solidFill>
                      <a:srgbClr val="53585F"/>
                    </a:solidFill>
                    <a:ea typeface="Spoqa Han Sans Neo" panose="020B0500000000000000" pitchFamily="34" charset="-128"/>
                  </a:rPr>
                  <a:t>초기 세팅 데이터</a:t>
                </a:r>
                <a:r>
                  <a:rPr lang="en-US" altLang="ko-KR" sz="3200" b="0" dirty="0">
                    <a:solidFill>
                      <a:srgbClr val="53585F"/>
                    </a:solidFill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={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}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모으기 위해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0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run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naryPr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줄이기 위해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dynamic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f</m:t>
                    </m:r>
                    <m: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s</m:t>
                    </m:r>
                    <m: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배운다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𝒇</m:t>
                    </m:r>
                    <m:r>
                      <a:rPr lang="en-US" altLang="ko-KR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𝒔</m:t>
                    </m:r>
                    <m:r>
                      <a:rPr lang="en-US" altLang="ko-KR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𝒂</m:t>
                    </m:r>
                    <m:r>
                      <a:rPr lang="en-US" altLang="ko-KR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ore-KR" altLang="en-US" sz="3200" b="1" dirty="0">
                    <a:solidFill>
                      <a:schemeClr val="accent1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로 역전파</a:t>
                </a:r>
                <a:r>
                  <a:rPr lang="en-US" altLang="ko-Kore-KR" sz="3200" b="1" dirty="0">
                    <a:solidFill>
                      <a:schemeClr val="accent1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(backpropagation)</a:t>
                </a:r>
                <a:r>
                  <a:rPr lang="ko-Kore-KR" altLang="en-US" sz="3200" b="1" dirty="0">
                    <a:solidFill>
                      <a:schemeClr val="accent1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하여 </a:t>
                </a:r>
                <a:r>
                  <a:rPr lang="en-US" altLang="ko-Kore-KR" sz="3200" b="1" dirty="0">
                    <a:solidFill>
                      <a:schemeClr val="accent1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action</a:t>
                </a:r>
                <a:r>
                  <a:rPr lang="ko-Kore-KR" altLang="en-US" sz="3200" b="1" dirty="0">
                    <a:solidFill>
                      <a:schemeClr val="accent1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을 고른다</a:t>
                </a:r>
                <a:r>
                  <a:rPr lang="en-US" altLang="ko-Kore-KR" sz="3200" b="1" dirty="0">
                    <a:solidFill>
                      <a:schemeClr val="accent1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.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first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planned action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실행하고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resulting state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′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관찰한다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200092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추가한다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CCCF5AD-EDD7-B643-86A9-1DB1E33C4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346" y="3407656"/>
                <a:ext cx="17733792" cy="5612947"/>
              </a:xfrm>
              <a:prstGeom prst="rect">
                <a:avLst/>
              </a:prstGeom>
              <a:blipFill>
                <a:blip r:embed="rId4"/>
                <a:stretch>
                  <a:fillRect l="-931" b="-24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왼쪽으로 구부러진 화살표[C] 17">
            <a:extLst>
              <a:ext uri="{FF2B5EF4-FFF2-40B4-BE49-F238E27FC236}">
                <a16:creationId xmlns:a16="http://schemas.microsoft.com/office/drawing/2014/main" id="{B296B11C-2CCE-DB4D-B7F8-7B0D10281C23}"/>
              </a:ext>
            </a:extLst>
          </p:cNvPr>
          <p:cNvSpPr/>
          <p:nvPr/>
        </p:nvSpPr>
        <p:spPr>
          <a:xfrm rot="10800000">
            <a:off x="783771" y="6191264"/>
            <a:ext cx="1822666" cy="2496185"/>
          </a:xfrm>
          <a:prstGeom prst="curvedLeftArrow">
            <a:avLst>
              <a:gd name="adj1" fmla="val 7921"/>
              <a:gd name="adj2" fmla="val 27928"/>
              <a:gd name="adj3" fmla="val 26433"/>
            </a:avLst>
          </a:prstGeom>
          <a:solidFill>
            <a:srgbClr val="53585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왼쪽으로 구부러진 화살표[C] 18">
            <a:extLst>
              <a:ext uri="{FF2B5EF4-FFF2-40B4-BE49-F238E27FC236}">
                <a16:creationId xmlns:a16="http://schemas.microsoft.com/office/drawing/2014/main" id="{C5105B0E-8362-C040-B482-58A91742C01F}"/>
              </a:ext>
            </a:extLst>
          </p:cNvPr>
          <p:cNvSpPr/>
          <p:nvPr/>
        </p:nvSpPr>
        <p:spPr>
          <a:xfrm rot="10800000">
            <a:off x="1230483" y="7053942"/>
            <a:ext cx="1419497" cy="1633508"/>
          </a:xfrm>
          <a:prstGeom prst="curvedLeftArrow">
            <a:avLst>
              <a:gd name="adj1" fmla="val 10039"/>
              <a:gd name="adj2" fmla="val 29510"/>
              <a:gd name="adj3" fmla="val 30521"/>
            </a:avLst>
          </a:prstGeom>
          <a:solidFill>
            <a:srgbClr val="53585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9E7571-59DE-7C4C-875E-05A9061C5FAC}"/>
              </a:ext>
            </a:extLst>
          </p:cNvPr>
          <p:cNvSpPr txBox="1"/>
          <p:nvPr/>
        </p:nvSpPr>
        <p:spPr>
          <a:xfrm>
            <a:off x="313509" y="6060634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 step</a:t>
            </a:r>
            <a:r>
              <a:rPr kumimoji="1"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마다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57032A2B-D3A9-D543-B395-A8FAE773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800" y="8371062"/>
            <a:ext cx="9480796" cy="53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3236B0-FF76-7445-B068-17663CFD1289}"/>
              </a:ext>
            </a:extLst>
          </p:cNvPr>
          <p:cNvSpPr/>
          <p:nvPr/>
        </p:nvSpPr>
        <p:spPr>
          <a:xfrm>
            <a:off x="10371799" y="12931118"/>
            <a:ext cx="5596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https://jonathan-hui.medium.com/rl-model-based-reinforcement-learning-3c2b6f0aa323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CEBB0-7C67-4642-BAFC-8FD889D290C3}"/>
              </a:ext>
            </a:extLst>
          </p:cNvPr>
          <p:cNvSpPr txBox="1"/>
          <p:nvPr/>
        </p:nvSpPr>
        <p:spPr>
          <a:xfrm>
            <a:off x="1940231" y="10076191"/>
            <a:ext cx="712566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Policy</a:t>
            </a:r>
            <a:r>
              <a:rPr kumimoji="1" lang="ko-Kore-KR" altLang="en-US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만으로 만든 것보다 더 나은 </a:t>
            </a:r>
            <a:br>
              <a:rPr kumimoji="1" lang="en-US" altLang="ko-Kore-KR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ore-KR" altLang="en-US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행동을 </a:t>
            </a:r>
            <a:r>
              <a:rPr kumimoji="1" lang="en-US" altLang="ko-Kore-KR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planning</a:t>
            </a:r>
            <a:r>
              <a:rPr kumimoji="1" lang="ko-Kore-KR" altLang="en-US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 하게 만든다</a:t>
            </a:r>
            <a:r>
              <a:rPr kumimoji="1" lang="en-US" altLang="ko-Kore-KR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br>
              <a:rPr kumimoji="1" lang="en-US" altLang="ko-Kore-KR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R" altLang="en-US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정책에 비해 상대적으로 </a:t>
            </a:r>
            <a:r>
              <a:rPr kumimoji="1" lang="en-US" altLang="ko-KR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expert </a:t>
            </a:r>
            <a:r>
              <a:rPr kumimoji="1" lang="ko-KR" altLang="en-US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하다</a:t>
            </a:r>
            <a:r>
              <a:rPr kumimoji="1" lang="en-US" altLang="ko-KR" sz="32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  <a:endParaRPr kumimoji="1" lang="en-US" altLang="ko-Kore-KR" sz="3600" dirty="0">
              <a:solidFill>
                <a:schemeClr val="tx2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br>
              <a:rPr kumimoji="1" lang="en-US" altLang="ko-Kore-KR" sz="36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ore-KR" altLang="en-US" sz="36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대표적인 모델 </a:t>
            </a:r>
            <a:r>
              <a:rPr kumimoji="1" lang="en-US" altLang="ko-Kore-KR" sz="36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 </a:t>
            </a:r>
            <a:r>
              <a:rPr kumimoji="1" lang="en-US" altLang="ko-KR" sz="36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Alpha(GO) Zero</a:t>
            </a:r>
            <a:endParaRPr kumimoji="1" lang="ko-Kore-KR" altLang="en-US" sz="3600" dirty="0">
              <a:solidFill>
                <a:schemeClr val="tx2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49497-D4BE-C443-AFB0-A9699630F7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11"/>
          <a:stretch/>
        </p:blipFill>
        <p:spPr>
          <a:xfrm>
            <a:off x="17662358" y="3288429"/>
            <a:ext cx="3612355" cy="50859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31CE08-C897-0844-BAA3-88E92C12489A}"/>
              </a:ext>
            </a:extLst>
          </p:cNvPr>
          <p:cNvSpPr/>
          <p:nvPr/>
        </p:nvSpPr>
        <p:spPr>
          <a:xfrm>
            <a:off x="18107400" y="8041118"/>
            <a:ext cx="57632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6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Petosa, Nick, and Tucker Balch. "Multiplayer </a:t>
            </a:r>
            <a:r>
              <a:rPr lang="en" altLang="ko-Kore-KR" sz="1600" dirty="0" err="1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AlphaZero</a:t>
            </a:r>
            <a:r>
              <a:rPr lang="en" altLang="ko-Kore-KR" sz="16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</a:t>
            </a:r>
            <a:r>
              <a:rPr lang="en" altLang="ko-Kore-KR" sz="1600" dirty="0" err="1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1600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arXiv:1910.13012 (2019).</a:t>
            </a:r>
            <a:endParaRPr lang="ko-Kore-KR" altLang="en-US" sz="1600" dirty="0">
              <a:solidFill>
                <a:schemeClr val="tx2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523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Alpha(GO) Zero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508AAC-581D-4945-8409-949C53444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369" y="3217161"/>
            <a:ext cx="6690832" cy="9610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276954-E175-F74F-950C-49D230BB1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01" y="3217161"/>
            <a:ext cx="13708107" cy="53376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4149598" y="12827932"/>
            <a:ext cx="1124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without human knowledge."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550.7676 (2017): 354-359.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/>
              <p:nvPr/>
            </p:nvSpPr>
            <p:spPr>
              <a:xfrm>
                <a:off x="8647481" y="8746750"/>
                <a:ext cx="11248657" cy="4450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신경망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 state 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받아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output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continuous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𝑣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∈[−1, 1]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모든 가능한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 space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대한 확률 벡터인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return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𝑣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Monte-Carlo Tree Search (MCTS)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모델로 이 과정을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improve!</a:t>
                </a:r>
              </a:p>
              <a:p>
                <a:pPr>
                  <a:lnSpc>
                    <a:spcPct val="150000"/>
                  </a:lnSpc>
                </a:pPr>
                <a:endParaRPr kumimoji="1"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81" y="8746750"/>
                <a:ext cx="11248657" cy="4450514"/>
              </a:xfrm>
              <a:prstGeom prst="rect">
                <a:avLst/>
              </a:prstGeom>
              <a:blipFill>
                <a:blip r:embed="rId6"/>
                <a:stretch>
                  <a:fillRect l="-14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426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Alpha(GO) Zero – DNN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4149598" y="12827932"/>
            <a:ext cx="1124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without human knowledge."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550.7676 (2017): 354-359.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/>
              <p:nvPr/>
            </p:nvSpPr>
            <p:spPr>
              <a:xfrm>
                <a:off x="2181463" y="3766011"/>
                <a:ext cx="20982010" cy="8459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신경망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objective function?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측정값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(DNN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 step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후의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output)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 하고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∈{−1, 1}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player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perspective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부터의 게임의 최종 결과라면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DNN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형태의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training data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사용하여 아래 목적함수를 최소화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𝑙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기본적인 생각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 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시간이 지남에 따라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DNN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“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어떤 상태가 결국 승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패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이어지는지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”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알게 된다는 것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정책을 배우는 것은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주어진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state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가장 좋은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action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무엇인지에 좋은 추정을 하는 것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일반적으로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DNN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게임에 따라 아키텍처가 달라진다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논문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바둑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에서는 </a:t>
                </a:r>
                <a:r>
                  <a:rPr kumimoji="1"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CNN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아키텍처를 사용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endParaRPr kumimoji="1"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63" y="3766011"/>
                <a:ext cx="20982010" cy="8459047"/>
              </a:xfrm>
              <a:prstGeom prst="rect">
                <a:avLst/>
              </a:prstGeom>
              <a:blipFill>
                <a:blip r:embed="rId4"/>
                <a:stretch>
                  <a:fillRect l="-726" b="-14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48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Alpha(GO) Zero - MCTS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4149598" y="12827932"/>
            <a:ext cx="1124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without human knowledge."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550.7676 (2017): 354-359.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/>
              <p:nvPr/>
            </p:nvSpPr>
            <p:spPr>
              <a:xfrm>
                <a:off x="2061147" y="3322848"/>
                <a:ext cx="20982010" cy="9620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DNN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측정값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을 추론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학습 단계에서 이 측정을 증가시키고 싶다면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 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Monte Carlo Tree Search(MCTS)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개선해보자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Minimax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행동 트리를 탐색하는 과정에서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Monte Carlo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기법을 적용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모든 상태에 대해 찾아보지 않고서도 좋은 행동을 선택할 수 있도록 설계된 알고리즘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MCTS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수렴을 통해 얻고자 하는 최종적인 결과는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트리에 있는 각 노드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게임의 상태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‘내가 이길 확률이 얼마나 되는지’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알아내는 것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현재 게임의 상태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부터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내가 이길 수 있는 정도를 나타내는 가치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v(s)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만들어 내는 것 </a:t>
                </a:r>
                <a:endParaRPr kumimoji="1"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147" y="3322848"/>
                <a:ext cx="20982010" cy="9620582"/>
              </a:xfrm>
              <a:prstGeom prst="rect">
                <a:avLst/>
              </a:prstGeom>
              <a:blipFill>
                <a:blip r:embed="rId4"/>
                <a:stretch>
                  <a:fillRect l="-665" b="-10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938" name="Picture 2">
            <a:extLst>
              <a:ext uri="{FF2B5EF4-FFF2-40B4-BE49-F238E27FC236}">
                <a16:creationId xmlns:a16="http://schemas.microsoft.com/office/drawing/2014/main" id="{975F84A3-7645-AE48-92FD-09A74544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24" y="7265092"/>
            <a:ext cx="10261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952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Alpha(GO) Zero - MCTS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4149598" y="12827932"/>
            <a:ext cx="1124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without human knowledge."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550.7676 (2017): 354-359.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/>
              <p:nvPr/>
            </p:nvSpPr>
            <p:spPr>
              <a:xfrm>
                <a:off x="2037084" y="2981072"/>
                <a:ext cx="20982010" cy="9863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MCTS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수렴을 통해 얻고자 하는 최종적인 결과는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트리에 있는 각 노드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게임의 상태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‘내가 이길 확률이 얼마나 되는지’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알아내는 것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현재 게임의 상태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부터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내가 이길 수 있는 정도를 나타내는 가치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v(s)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만들어 내는 것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Tree search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다음을 계산한다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𝑄</m:t>
                    </m:r>
                    <m:d>
                      <m:d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state</a:t>
                </a:r>
                <a:r>
                  <a:rPr kumimoji="1" lang="ko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</a:t>
                </a:r>
                <a:r>
                  <a:rPr kumimoji="1"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kumimoji="1" lang="ko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취할 때 </a:t>
                </a:r>
                <a:r>
                  <a:rPr kumimoji="1"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expected reward </a:t>
                </a:r>
                <a:r>
                  <a:rPr kumimoji="1" lang="ko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값 </a:t>
                </a:r>
                <a:r>
                  <a:rPr kumimoji="1"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(i.e. Q-value)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𝑁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simulation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중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state 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취한 수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 ⋅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현재 신경망에 의해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return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된 정책에 따라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상태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취하는 초기 추정치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여기에서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Q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값의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upper confidence bound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인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𝑈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계산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endParaRPr kumimoji="1" lang="en-US" altLang="ko-KR" sz="11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𝑈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𝑄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𝑝𝑢𝑐𝑡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f>
                        <m:f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𝑏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𝑏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rad>
                        </m:num>
                        <m:den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1+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𝑝𝑢𝑐𝑡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exploration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조절하는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hyperparameter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084" y="2981072"/>
                <a:ext cx="20982010" cy="9863085"/>
              </a:xfrm>
              <a:prstGeom prst="rect">
                <a:avLst/>
              </a:prstGeom>
              <a:blipFill>
                <a:blip r:embed="rId4"/>
                <a:stretch>
                  <a:fillRect l="-726" b="-14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685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Alpha(GO) Zero - MCTS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4149598" y="12827932"/>
            <a:ext cx="1124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without human knowledge."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550.7676 (2017): 354-359.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/>
              <p:nvPr/>
            </p:nvSpPr>
            <p:spPr>
              <a:xfrm>
                <a:off x="1700200" y="2705588"/>
                <a:ext cx="20982010" cy="10572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𝑈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𝑄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𝑝𝑢𝑐𝑡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f>
                        <m:f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𝑏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, </m:t>
                                      </m:r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rad>
                        </m:num>
                        <m:den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1+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  <m:d>
                            <m:d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현재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DNN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의해 반환된 초기 정책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(initial policy)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개선하기 위해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MCTS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사용하기 위해서는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루트로 하여 빈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search tree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초기화한다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14350" indent="-514350">
                  <a:lnSpc>
                    <a:spcPct val="150000"/>
                  </a:lnSpc>
                  <a:buFontTx/>
                  <a:buAutoNum type="arabicPeriod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Upper confidence bound U(s, a)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최대화하는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계산한다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tree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다음 상태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s’ (state 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동작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수행하여 얻어지는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존재한다면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s′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검색을 재귀적으로 호출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존재하지 않을 경우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새로운 상태를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DNN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얻어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d>
                      <m:d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 ⋅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p>
                      <m:s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′</m:t>
                        </m:r>
                      </m:sup>
                    </m:sSup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value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 xmlns:m="http://schemas.openxmlformats.org/officeDocument/2006/math">
                    <m:r>
                      <a:rPr kumimoji="1"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𝑣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 ⋅</m:t>
                        </m:r>
                      </m:e>
                    </m:d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p>
                      <m:s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p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′</m:t>
                        </m:r>
                      </m:sup>
                    </m:sSup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Q(s’ a), N(s’, a)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역시 모든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초기화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.. </a:t>
                </a:r>
              </a:p>
              <a:p>
                <a:pPr marL="514350" indent="-514350">
                  <a:lnSpc>
                    <a:spcPct val="150000"/>
                  </a:lnSpc>
                  <a:buFontTx/>
                  <a:buAutoNum type="arabicPeriod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전체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rollout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수행하는 대신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현재 시뮬레이션에 나타난 경로를 따라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v(s’)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전파하고 모든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Q(s, a)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업데이트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14350" indent="-514350">
                  <a:lnSpc>
                    <a:spcPct val="150000"/>
                  </a:lnSpc>
                  <a:buFontTx/>
                  <a:buAutoNum type="arabicPeriod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terminal state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이르면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이겼다면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+1,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아니라면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-1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실제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reward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수행한다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시뮬레이션을 반복하면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root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N(s, a)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값은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policy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더 나은 근사가 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00" y="2705588"/>
                <a:ext cx="20982010" cy="10572125"/>
              </a:xfrm>
              <a:prstGeom prst="rect">
                <a:avLst/>
              </a:prstGeom>
              <a:blipFill>
                <a:blip r:embed="rId4"/>
                <a:stretch>
                  <a:fillRect l="-786" t="-27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21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Policy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894201" y="3052446"/>
                <a:ext cx="19818354" cy="9979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정책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(Policy):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agent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수행할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결정하기 위해 사용하는 규칙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(rule)!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결정론 적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(deterministic)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수도 있고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확률론 적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(stochastic)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수도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Deterministic policy (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𝜇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𝜇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 policy (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𝜋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~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𝜋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정책은 본질적으로 에이전트의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brain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agent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혼용해 사용하는 경우도 많다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(i.e. "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정책은 보상을 극대화하려고 노력하고 있습니다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.”)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Deep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DNN network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만들고 동작을 변경하도록 조정할 수 있는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(i.e. weight &amp; bias)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의존하는 계산 가능한 함수인 정책을 다루기도 한다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예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써서 표현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𝜇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~ 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01" y="3052446"/>
                <a:ext cx="19818354" cy="9979207"/>
              </a:xfrm>
              <a:prstGeom prst="rect">
                <a:avLst/>
              </a:prstGeom>
              <a:blipFill>
                <a:blip r:embed="rId4"/>
                <a:stretch>
                  <a:fillRect l="-961" b="-12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491473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Alpha(GO) Zero – MCTS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1959676" y="12072670"/>
            <a:ext cx="15628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Wang, Hui, Mike Preuss, and Aske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Plaat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"Warm-start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alphazero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self-play search enhancements." International Conference on Parallel Problem Solving from Nature. Springer, Cham, 2020.</a:t>
            </a:r>
          </a:p>
          <a:p>
            <a:pPr algn="ctr"/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without human knowledge."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550.7676 (2017): 354-359.</a:t>
            </a:r>
            <a:endParaRPr lang="ko-Kore-KR" altLang="en-US" dirty="0"/>
          </a:p>
        </p:txBody>
      </p:sp>
      <p:pic>
        <p:nvPicPr>
          <p:cNvPr id="41986" name="Picture 2" descr="Warm-Start AlphaZero Self-play Search Enhancements | SpringerLink">
            <a:extLst>
              <a:ext uri="{FF2B5EF4-FFF2-40B4-BE49-F238E27FC236}">
                <a16:creationId xmlns:a16="http://schemas.microsoft.com/office/drawing/2014/main" id="{3C6D44C8-D279-9745-A250-99D6B454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300" y="3940314"/>
            <a:ext cx="13027251" cy="79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586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Alpha(GO) Zero – Self-play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/>
              <p:nvPr/>
            </p:nvSpPr>
            <p:spPr>
              <a:xfrm>
                <a:off x="1700200" y="3597943"/>
                <a:ext cx="20982010" cy="2234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셀프 플레이 중에 </a:t>
                </a:r>
                <a:r>
                  <a:rPr kumimoji="1"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MCTS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수행하고 개선된 정책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𝜋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어떤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move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할 것인지를 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하여 결정한다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05567-9F9F-9449-BA03-C75F6E0B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00" y="3597943"/>
                <a:ext cx="20982010" cy="2234522"/>
              </a:xfrm>
              <a:prstGeom prst="rect">
                <a:avLst/>
              </a:prstGeom>
              <a:blipFill>
                <a:blip r:embed="rId4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8" name="Picture 4" descr="Warm-Start AlphaZero Self-play Search Enhancements | SpringerLink">
            <a:extLst>
              <a:ext uri="{FF2B5EF4-FFF2-40B4-BE49-F238E27FC236}">
                <a16:creationId xmlns:a16="http://schemas.microsoft.com/office/drawing/2014/main" id="{80F1C8D6-8476-A144-873F-1B8B84D4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83" y="4903091"/>
            <a:ext cx="15509194" cy="744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866258-9557-F740-979B-3A4E77507C4A}"/>
              </a:ext>
            </a:extLst>
          </p:cNvPr>
          <p:cNvSpPr/>
          <p:nvPr/>
        </p:nvSpPr>
        <p:spPr>
          <a:xfrm>
            <a:off x="1959678" y="12362468"/>
            <a:ext cx="15628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Wang, Hui, Mike Preuss, and Aske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Plaat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"Warm-start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alphazero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self-play search enhancements." International Conference on Parallel Problem Solving from Nature. Springer, Cham, 2020.</a:t>
            </a:r>
          </a:p>
          <a:p>
            <a:pPr algn="ctr"/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without human knowledge."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550.7676 (2017): 354-359.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45015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RL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Alpha(GO) Zero – Self-play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4149598" y="12827932"/>
            <a:ext cx="1124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without human knowledge."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550.7676 (2017): 354-359.</a:t>
            </a:r>
            <a:endParaRPr lang="ko-Kore-KR" altLang="en-US" dirty="0"/>
          </a:p>
        </p:txBody>
      </p:sp>
      <p:pic>
        <p:nvPicPr>
          <p:cNvPr id="45058" name="Picture 2" descr="\text{initialise random weights }\theta_0 \\ \text{for each iteration(game) }i: \\ \indent\text{thread 1:} \\ \indent\indent\text{for each timestep (move) }t: \\ \indent\indent\indent\text{execute MCTS }\pi_t = \alpha_{\theta_{i-1}}(s_t)\text{ using }f_{\theta_{i-1}} \\ \indent\indent\indent\text{play move }a=argmax\vec{\pi_t} \\ \indent\indent\indent\text{if game\_end\_conditions\_met:} \\ \indent\indent\indent\indent\text{break} \\ \indent\indent\text{score game to give final reward }r_T\in{-1,1} \\ \indent\indent\text{for each timestep t:} \\ \indent\indent\indent z_t = r_t\text{ from perspective of current player (player playing that move)} \\ \indent\indent\indent\text{store data }(s_t, \pi_t, z_t) \\ \indent\text{thread 2:} \\ \indent\indent\text{train network on data sampled uniformly from all }t\text{ of game }(i-1) \\ \indent\indent\text{loss }l=(z-v)^2 - \pi^T\log p + c||\theta||^2 \\ \indent\indent\text{adjust }\theta\text{ by gradient descent on loss }l \\ ">
            <a:extLst>
              <a:ext uri="{FF2B5EF4-FFF2-40B4-BE49-F238E27FC236}">
                <a16:creationId xmlns:a16="http://schemas.microsoft.com/office/drawing/2014/main" id="{40F2A312-65B7-704F-A073-6AE8023B5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90" y="3597943"/>
            <a:ext cx="15388964" cy="871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26DF332-D137-094B-8813-88F7F756FCD1}"/>
              </a:ext>
            </a:extLst>
          </p:cNvPr>
          <p:cNvSpPr/>
          <p:nvPr/>
        </p:nvSpPr>
        <p:spPr>
          <a:xfrm>
            <a:off x="6170022" y="12477264"/>
            <a:ext cx="7207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https://www.jessicayung.com/alphago-zero-an-overview-of-the-algorithm/</a:t>
            </a:r>
          </a:p>
        </p:txBody>
      </p:sp>
    </p:spTree>
    <p:extLst>
      <p:ext uri="{BB962C8B-B14F-4D97-AF65-F5344CB8AC3E}">
        <p14:creationId xmlns:p14="http://schemas.microsoft.com/office/powerpoint/2010/main" val="1075488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Reinforcement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7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Deep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RL의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발전</a:t>
            </a:r>
            <a:endParaRPr 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– Representation Learning in Deep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RL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5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34624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RL</a:t>
            </a:r>
            <a:r>
              <a:rPr lang="ko-KR" altLang="en-US" b="1" dirty="0"/>
              <a:t>의 문제점</a:t>
            </a:r>
            <a:r>
              <a:rPr lang="en-US" altLang="ko-KR" b="1" dirty="0"/>
              <a:t>?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 Reward</a:t>
            </a:r>
            <a:r>
              <a:rPr lang="ko-KR" altLang="en-US" dirty="0">
                <a:sym typeface="Wingdings" pitchFamily="2" charset="2"/>
              </a:rPr>
              <a:t>로 쓰기에 너무 </a:t>
            </a:r>
            <a:r>
              <a:rPr lang="en-US" altLang="ko-KR" dirty="0">
                <a:sym typeface="Wingdings" pitchFamily="2" charset="2"/>
              </a:rPr>
              <a:t>sample</a:t>
            </a:r>
            <a:r>
              <a:rPr lang="ko-KR" altLang="en-US" dirty="0">
                <a:sym typeface="Wingdings" pitchFamily="2" charset="2"/>
              </a:rPr>
              <a:t>이 너무 작다</a:t>
            </a:r>
            <a:r>
              <a:rPr lang="en-US" altLang="ko-KR" dirty="0">
                <a:sym typeface="Wingdings" pitchFamily="2" charset="2"/>
              </a:rPr>
              <a:t>!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CCC701-A836-F940-ACFC-08AB09A16367}"/>
              </a:ext>
            </a:extLst>
          </p:cNvPr>
          <p:cNvSpPr/>
          <p:nvPr/>
        </p:nvSpPr>
        <p:spPr>
          <a:xfrm>
            <a:off x="7091749" y="12690211"/>
            <a:ext cx="5364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3200" dirty="0">
                <a:solidFill>
                  <a:srgbClr val="53585F"/>
                </a:solidFill>
                <a:latin typeface="Arial" panose="020B0604020202020204" pitchFamily="34" charset="0"/>
              </a:rPr>
              <a:t>Yann </a:t>
            </a:r>
            <a:r>
              <a:rPr lang="en" altLang="ko-Kore-KR" sz="3200" dirty="0" err="1">
                <a:solidFill>
                  <a:srgbClr val="53585F"/>
                </a:solidFill>
                <a:latin typeface="Arial" panose="020B0604020202020204" pitchFamily="34" charset="0"/>
              </a:rPr>
              <a:t>LeCun’s</a:t>
            </a:r>
            <a:r>
              <a:rPr lang="en" altLang="ko-Kore-KR" sz="3200" dirty="0">
                <a:solidFill>
                  <a:srgbClr val="53585F"/>
                </a:solidFill>
                <a:latin typeface="Arial" panose="020B0604020202020204" pitchFamily="34" charset="0"/>
              </a:rPr>
              <a:t> Cake Analogy</a:t>
            </a:r>
            <a:endParaRPr lang="ko-Kore-KR" altLang="en-US" sz="3200" dirty="0">
              <a:solidFill>
                <a:srgbClr val="53585F"/>
              </a:solidFill>
            </a:endParaRPr>
          </a:p>
        </p:txBody>
      </p:sp>
      <p:pic>
        <p:nvPicPr>
          <p:cNvPr id="49154" name="Picture 2" descr="Yann LeCun Cake Analogy 2.0. Facebook AI Chief Yann LeCun introduced… | by  Synced | SyncedReview | Medium">
            <a:extLst>
              <a:ext uri="{FF2B5EF4-FFF2-40B4-BE49-F238E27FC236}">
                <a16:creationId xmlns:a16="http://schemas.microsoft.com/office/drawing/2014/main" id="{9B2EB665-D2CE-AD4D-AC65-74E0D0A9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360" y="3597943"/>
            <a:ext cx="15813133" cy="890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221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Unsupervised Auxiliary Tasks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UNREAL Architecture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1816419" y="12255698"/>
            <a:ext cx="12603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Jaderberg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Max, et al. "Reinforcement learning with unsupervised auxiliary tasks." 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arXiv:1611.05397 (2016).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71E5BA3-E882-5148-8F8F-C9DBEA14C86E}"/>
                  </a:ext>
                </a:extLst>
              </p:cNvPr>
              <p:cNvSpPr/>
              <p:nvPr/>
            </p:nvSpPr>
            <p:spPr>
              <a:xfrm>
                <a:off x="16264173" y="5721599"/>
                <a:ext cx="7103827" cy="2272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𝐿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𝐴</m:t>
                          </m:r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3</m:t>
                          </m:r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𝐶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𝑉𝑅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𝑉𝑅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𝑃𝐶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𝐶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𝑄</m:t>
                              </m:r>
                            </m:sub>
                            <m:sup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𝑅𝑃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𝑅𝑃</m:t>
                          </m:r>
                        </m:sub>
                      </m:sSub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71E5BA3-E882-5148-8F8F-C9DBEA14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173" y="5721599"/>
                <a:ext cx="7103827" cy="2272802"/>
              </a:xfrm>
              <a:prstGeom prst="rect">
                <a:avLst/>
              </a:prstGeom>
              <a:blipFill>
                <a:blip r:embed="rId5"/>
                <a:stretch>
                  <a:fillRect t="-54444" b="-838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412DEED2-4709-1246-955F-512DF67EE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71" y="3274604"/>
            <a:ext cx="15845624" cy="89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570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7D8F3C9-D91A-4744-970F-14C1B4C4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1" y="3274604"/>
            <a:ext cx="15845624" cy="8981094"/>
          </a:xfrm>
          <a:prstGeom prst="rect">
            <a:avLst/>
          </a:prstGeom>
        </p:spPr>
      </p:pic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Unsupervised Auxiliary Tasks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UNREAL Architecture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2157739" y="12255698"/>
            <a:ext cx="12603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Jaderberg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Max, et al. "Reinforcement learning with unsupervised auxiliary tasks." 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arXiv:1611.05397 (2016).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64836-DF5E-5749-80B4-200EF6BDF884}"/>
              </a:ext>
            </a:extLst>
          </p:cNvPr>
          <p:cNvSpPr/>
          <p:nvPr/>
        </p:nvSpPr>
        <p:spPr>
          <a:xfrm>
            <a:off x="1967537" y="7707086"/>
            <a:ext cx="9039497" cy="4548612"/>
          </a:xfrm>
          <a:prstGeom prst="rect">
            <a:avLst/>
          </a:prstGeom>
          <a:noFill/>
          <a:ln w="76200">
            <a:solidFill>
              <a:srgbClr val="ED234B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7E77F-A1B0-DA42-A0C5-C1C25EB8B531}"/>
              </a:ext>
            </a:extLst>
          </p:cNvPr>
          <p:cNvSpPr txBox="1"/>
          <p:nvPr/>
        </p:nvSpPr>
        <p:spPr>
          <a:xfrm>
            <a:off x="16818248" y="4949940"/>
            <a:ext cx="65497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Pixel control</a:t>
            </a: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ore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Q_aux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스크린에서 가장 많이 변하는 부분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다른 영역에 대한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pixel intensity)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찾는 가치함수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6270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Unsupervised Auxiliary Tasks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UNREAL Architecture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1727761" y="12255698"/>
            <a:ext cx="12603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Jaderberg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Max, et al. "Reinforcement learning with unsupervised auxiliary tasks." 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arXiv:1611.05397 (2016).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5994F1-EA49-3D41-B2A1-0DBEADAB0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1" y="3274604"/>
            <a:ext cx="15845624" cy="8981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31088-3D86-E249-84AC-1FB0320A9A52}"/>
              </a:ext>
            </a:extLst>
          </p:cNvPr>
          <p:cNvSpPr txBox="1"/>
          <p:nvPr/>
        </p:nvSpPr>
        <p:spPr>
          <a:xfrm>
            <a:off x="16145692" y="4096545"/>
            <a:ext cx="72223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Reward Prediction</a:t>
            </a: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Reward prediction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rebalancing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</a:p>
          <a:p>
            <a:pPr marL="457200" indent="-457200">
              <a:buFont typeface="Wingdings" pitchFamily="2" charset="2"/>
              <a:buChar char="à"/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sequence of frame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reward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이끌지 여부에 따라 분류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CNN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영향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2354EE-2DCE-9A45-BA69-0496E4CC8E56}"/>
              </a:ext>
            </a:extLst>
          </p:cNvPr>
          <p:cNvSpPr/>
          <p:nvPr/>
        </p:nvSpPr>
        <p:spPr>
          <a:xfrm>
            <a:off x="11140587" y="6986268"/>
            <a:ext cx="4811808" cy="4548612"/>
          </a:xfrm>
          <a:prstGeom prst="rect">
            <a:avLst/>
          </a:prstGeom>
          <a:noFill/>
          <a:ln w="76200">
            <a:solidFill>
              <a:srgbClr val="ED234B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63835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Unsupervised Auxiliary Tasks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UNREAL Architecture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1727761" y="12255698"/>
            <a:ext cx="12603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Jaderberg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Max, et al. "Reinforcement learning with unsupervised auxiliary tasks." 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arXiv:1611.05397 (2016).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5994F1-EA49-3D41-B2A1-0DBEADAB0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1" y="3274604"/>
            <a:ext cx="15845624" cy="8981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31088-3D86-E249-84AC-1FB0320A9A52}"/>
              </a:ext>
            </a:extLst>
          </p:cNvPr>
          <p:cNvSpPr txBox="1"/>
          <p:nvPr/>
        </p:nvSpPr>
        <p:spPr>
          <a:xfrm>
            <a:off x="16145692" y="4096545"/>
            <a:ext cx="72223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Value function replay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Value function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빠른 학습에 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도움을 준다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2354EE-2DCE-9A45-BA69-0496E4CC8E56}"/>
              </a:ext>
            </a:extLst>
          </p:cNvPr>
          <p:cNvSpPr/>
          <p:nvPr/>
        </p:nvSpPr>
        <p:spPr>
          <a:xfrm>
            <a:off x="11130171" y="3274604"/>
            <a:ext cx="4811808" cy="4145099"/>
          </a:xfrm>
          <a:prstGeom prst="rect">
            <a:avLst/>
          </a:prstGeom>
          <a:noFill/>
          <a:ln w="76200">
            <a:solidFill>
              <a:srgbClr val="ED234B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168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Unsupervised Auxiliary Tasks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UNREAL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1727761" y="12255698"/>
            <a:ext cx="12603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Jaderberg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Max, et al. "Reinforcement learning with unsupervised auxiliary tasks." 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arXiv:1611.05397 (2016).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5CC10F-42D9-5A41-B5E0-57A58690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597943"/>
            <a:ext cx="13030521" cy="80354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083B98-EB9B-FA4F-B8E9-EDCFD3D00603}"/>
              </a:ext>
            </a:extLst>
          </p:cNvPr>
          <p:cNvSpPr txBox="1"/>
          <p:nvPr/>
        </p:nvSpPr>
        <p:spPr>
          <a:xfrm>
            <a:off x="14916967" y="5996937"/>
            <a:ext cx="7222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약 </a:t>
            </a: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10</a:t>
            </a: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배의 데이터 </a:t>
            </a: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efficiency!</a:t>
            </a:r>
          </a:p>
          <a:p>
            <a:endParaRPr kumimoji="1" lang="en-US" altLang="ko-Kore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kumimoji="1"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약 </a:t>
            </a:r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60%</a:t>
            </a:r>
            <a:r>
              <a:rPr kumimoji="1"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성능 개선</a:t>
            </a:r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014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강화 학습</a:t>
            </a:r>
            <a:r>
              <a:rPr lang="en-US" altLang="ko-KR" b="1" dirty="0"/>
              <a:t>(reinforcement learning; RL)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Deterministic Policy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/>
              <p:nvPr/>
            </p:nvSpPr>
            <p:spPr>
              <a:xfrm>
                <a:off x="1868801" y="4861305"/>
                <a:ext cx="19818354" cy="4164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Deterministic policy (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𝜇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같으면 항상 같은 결과가 나온다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𝜇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i.e. multi-layer perceptron, argmax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value function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취하는 등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E1D578C-A4C5-CC4F-B95E-00329F827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801" y="4861305"/>
                <a:ext cx="19818354" cy="4164345"/>
              </a:xfrm>
              <a:prstGeom prst="rect">
                <a:avLst/>
              </a:prstGeom>
              <a:blipFill>
                <a:blip r:embed="rId4"/>
                <a:stretch>
                  <a:fillRect b="-48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5" descr="s">
            <a:extLst>
              <a:ext uri="{FF2B5EF4-FFF2-40B4-BE49-F238E27FC236}">
                <a16:creationId xmlns:a16="http://schemas.microsoft.com/office/drawing/2014/main" id="{97E3A709-91A1-C249-9E19-8FAA616A6A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7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7" name="AutoShape 6" descr="o">
            <a:extLst>
              <a:ext uri="{FF2B5EF4-FFF2-40B4-BE49-F238E27FC236}">
                <a16:creationId xmlns:a16="http://schemas.microsoft.com/office/drawing/2014/main" id="{ADFB0DAF-3923-A642-8DDE-4A9664A28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07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932965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Unsupervised Auxiliary Tasks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UNREAL Architecture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8A56CE-4443-AC47-A092-D9D30E0F0F56}"/>
              </a:ext>
            </a:extLst>
          </p:cNvPr>
          <p:cNvSpPr/>
          <p:nvPr/>
        </p:nvSpPr>
        <p:spPr>
          <a:xfrm>
            <a:off x="1727761" y="12255698"/>
            <a:ext cx="12603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Jaderberg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Max, et al. "Reinforcement learning with unsupervised auxiliary tasks." 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arXiv:1611.05397 (2016).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47CFB1-9E8D-F14B-8EA5-78E4E4972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909" y="4197842"/>
            <a:ext cx="17494491" cy="63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722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state representation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World Model (2018)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34B57A-01D8-3D46-9C33-A58E8874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150" y="2880521"/>
            <a:ext cx="10668811" cy="99370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067E45-E620-E54F-914A-E17A2C0AA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7962" y="4321848"/>
            <a:ext cx="9271578" cy="378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592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state representation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World Model (2018)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B89D0E-7D77-624F-8A17-7F790F28B43A}"/>
              </a:ext>
            </a:extLst>
          </p:cNvPr>
          <p:cNvSpPr/>
          <p:nvPr/>
        </p:nvSpPr>
        <p:spPr>
          <a:xfrm>
            <a:off x="1815581" y="3291024"/>
            <a:ext cx="15916691" cy="9617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사람의 뇌에서는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666666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예를 들면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야구에서 타자가 어떻게 공을 칠 때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공을 보고 어떻게 쳐야 할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지 판단하기엔 너무 적은 시간을 가진다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à"/>
            </a:pPr>
            <a:endParaRPr lang="en-US" altLang="ko-KR" sz="3200" dirty="0">
              <a:solidFill>
                <a:srgbClr val="666666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대신 경험적으로 그 공이 어디로 어떻게 갈지를 예측해 그 예측을 바탕으로 공을 치게 된다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사람의 뇌에서는 공을 치는 것 자체에 두가지 </a:t>
            </a:r>
            <a:r>
              <a:rPr lang="en" altLang="ko-Kore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process</a:t>
            </a: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존재한다는 것입니다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666666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공이 어디로 언제 갈 것인가를 경험적으로 판단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 [World Model]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è"/>
            </a:pP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Unsupervised representation learning (Vision Model; V model)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è"/>
            </a:pP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History  Future prediction (Memory RNN; M model)</a:t>
            </a:r>
            <a:endParaRPr lang="en-US" altLang="ko-KR" sz="3200" dirty="0">
              <a:solidFill>
                <a:srgbClr val="666666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이렇게 온 공을 어떻게 칠 것인가</a:t>
            </a: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 </a:t>
            </a:r>
          </a:p>
          <a:p>
            <a:pPr lvl="1">
              <a:lnSpc>
                <a:spcPct val="150000"/>
              </a:lnSpc>
            </a:pPr>
            <a:r>
              <a:rPr lang="en-US" altLang="ko-KR" sz="3200" dirty="0">
                <a:solidFill>
                  <a:srgbClr val="666666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Controller model (C model)</a:t>
            </a:r>
            <a:endParaRPr lang="ko-KR" altLang="en-US" sz="3200" dirty="0">
              <a:solidFill>
                <a:srgbClr val="666666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2DCBD-8D38-D440-98C7-7509EAC28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3854" y="3291024"/>
            <a:ext cx="6023241" cy="49558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A554FF-4DA6-EC41-AA57-6A56DC599E9B}"/>
              </a:ext>
            </a:extLst>
          </p:cNvPr>
          <p:cNvSpPr/>
          <p:nvPr/>
        </p:nvSpPr>
        <p:spPr>
          <a:xfrm>
            <a:off x="6502063" y="13305401"/>
            <a:ext cx="975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Ha, David, and Jürgen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"World models." </a:t>
            </a:r>
            <a:r>
              <a:rPr lang="en" altLang="ko-Kore-KR" i="1" dirty="0" err="1">
                <a:solidFill>
                  <a:srgbClr val="53585F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 preprint arXiv:1803.10122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(2018).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47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state representation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World Model (2018)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0F8B11-1201-8F46-A7AF-6766CC106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387" y="3093688"/>
            <a:ext cx="14683467" cy="982419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8DE67D-E58F-B94A-9D24-23BF4ABA4920}"/>
              </a:ext>
            </a:extLst>
          </p:cNvPr>
          <p:cNvSpPr/>
          <p:nvPr/>
        </p:nvSpPr>
        <p:spPr>
          <a:xfrm>
            <a:off x="6502063" y="13305401"/>
            <a:ext cx="975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Ha, David, and Jürgen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"World models." </a:t>
            </a:r>
            <a:r>
              <a:rPr lang="en" altLang="ko-Kore-KR" i="1" dirty="0" err="1">
                <a:solidFill>
                  <a:srgbClr val="53585F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 preprint arXiv:1803.10122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(2018).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26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state representation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World Model (2018) - Vision model &amp; MDN-RNN Model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8DE67D-E58F-B94A-9D24-23BF4ABA4920}"/>
              </a:ext>
            </a:extLst>
          </p:cNvPr>
          <p:cNvSpPr/>
          <p:nvPr/>
        </p:nvSpPr>
        <p:spPr>
          <a:xfrm>
            <a:off x="6502063" y="13305401"/>
            <a:ext cx="975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Ha, David, and Jürgen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"World models." </a:t>
            </a:r>
            <a:r>
              <a:rPr lang="en" altLang="ko-Kore-KR" i="1" dirty="0" err="1">
                <a:solidFill>
                  <a:srgbClr val="53585F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 preprint arXiv:1803.10122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(2018).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A97A38-842A-2D49-88B5-7CBF2CB70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82" y="2899033"/>
            <a:ext cx="7637315" cy="57279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9649F-7094-954C-973A-2F99DE09E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8734" y="41267"/>
            <a:ext cx="8417404" cy="85857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571EFC-583A-3C49-AADC-74321615506B}"/>
              </a:ext>
            </a:extLst>
          </p:cNvPr>
          <p:cNvSpPr/>
          <p:nvPr/>
        </p:nvSpPr>
        <p:spPr>
          <a:xfrm>
            <a:off x="2560320" y="9150418"/>
            <a:ext cx="164998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Vision model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frame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마다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agent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볼 수 있는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compress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한다면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 model(MDN-RNN model)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이전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frame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기억하고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future prediction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수행하는 역할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Vision model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받은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 vector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future z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predict! 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RNN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MDN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넣어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deterministic prediction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하는 게 아닌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확률 밀도 함수를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return (think variational inference!): stochastic inference ! </a:t>
            </a:r>
          </a:p>
        </p:txBody>
      </p:sp>
    </p:spTree>
    <p:extLst>
      <p:ext uri="{BB962C8B-B14F-4D97-AF65-F5344CB8AC3E}">
        <p14:creationId xmlns:p14="http://schemas.microsoft.com/office/powerpoint/2010/main" val="25935022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state representation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World Model (2018) – Pseudo Code &amp; Procedure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8DE67D-E58F-B94A-9D24-23BF4ABA4920}"/>
              </a:ext>
            </a:extLst>
          </p:cNvPr>
          <p:cNvSpPr/>
          <p:nvPr/>
        </p:nvSpPr>
        <p:spPr>
          <a:xfrm>
            <a:off x="6502063" y="13305401"/>
            <a:ext cx="975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Ha, David, and Jürgen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"World models." </a:t>
            </a:r>
            <a:r>
              <a:rPr lang="en" altLang="ko-Kore-KR" i="1" dirty="0" err="1">
                <a:solidFill>
                  <a:srgbClr val="53585F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 preprint arXiv:1803.10122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(2018).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C5C498-C929-1348-9D4E-7A6AFF8EA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718" y="3597943"/>
            <a:ext cx="11244556" cy="87867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B3FE4F-0BC8-B843-9FEC-57E01ACE9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206" y="3546237"/>
            <a:ext cx="7629785" cy="61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89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state representation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World Model (2018) –Dreaming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8DE67D-E58F-B94A-9D24-23BF4ABA4920}"/>
              </a:ext>
            </a:extLst>
          </p:cNvPr>
          <p:cNvSpPr/>
          <p:nvPr/>
        </p:nvSpPr>
        <p:spPr>
          <a:xfrm>
            <a:off x="6502063" y="13305401"/>
            <a:ext cx="975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Ha, David, and Jürgen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"World models." </a:t>
            </a:r>
            <a:r>
              <a:rPr lang="en" altLang="ko-Kore-KR" i="1" dirty="0" err="1">
                <a:solidFill>
                  <a:srgbClr val="53585F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 preprint arXiv:1803.10122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(2018).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A82B9-98A3-E840-85CB-A715B0B15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7895" y="3480256"/>
            <a:ext cx="9160105" cy="50290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E9E7B-061F-C44D-A59E-62856FE1D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07895" y="8615703"/>
            <a:ext cx="3877453" cy="3746962"/>
          </a:xfrm>
          <a:prstGeom prst="rect">
            <a:avLst/>
          </a:prstGeom>
        </p:spPr>
      </p:pic>
      <p:pic>
        <p:nvPicPr>
          <p:cNvPr id="14" name="carracing_vae_compare" descr="carracing_vae_compare">
            <a:hlinkClick r:id="" action="ppaction://media"/>
            <a:extLst>
              <a:ext uri="{FF2B5EF4-FFF2-40B4-BE49-F238E27FC236}">
                <a16:creationId xmlns:a16="http://schemas.microsoft.com/office/drawing/2014/main" id="{96CC24CE-2B1F-9148-83E2-A1CD8223B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0423" y="3480256"/>
            <a:ext cx="12457472" cy="62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4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RL with state representation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World Model (2018) -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8DE67D-E58F-B94A-9D24-23BF4ABA4920}"/>
              </a:ext>
            </a:extLst>
          </p:cNvPr>
          <p:cNvSpPr/>
          <p:nvPr/>
        </p:nvSpPr>
        <p:spPr>
          <a:xfrm>
            <a:off x="6502063" y="13305401"/>
            <a:ext cx="975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Ha, David, and Jürgen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. "World models." </a:t>
            </a:r>
            <a:r>
              <a:rPr lang="en" altLang="ko-Kore-KR" i="1" dirty="0" err="1">
                <a:solidFill>
                  <a:srgbClr val="53585F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 preprint arXiv:1803.10122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(2018).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AD5A7D-C9F8-0F4E-8006-F27DFCFF2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458" y="3876537"/>
            <a:ext cx="12827222" cy="59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2013641" y="3290166"/>
            <a:ext cx="18487616" cy="978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서적</a:t>
            </a:r>
            <a:endParaRPr kumimoji="1" lang="en-US" altLang="ko-Kore-KR" sz="28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강화학습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Sutton, Richard S., and Andrew G. </a:t>
            </a:r>
            <a:r>
              <a:rPr kumimoji="1" lang="en-US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Barto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 Reinforcement learning: An introduction. MIT press, 2018.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4"/>
              </a:rPr>
              <a:t>https://dnddnjs.gitbooks.io/rl/content/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(</a:t>
            </a:r>
            <a:r>
              <a:rPr kumimoji="1" lang="ko-Kore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온라인 한국 정리글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dirty="0">
              <a:solidFill>
                <a:srgbClr val="0563C1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관련 연구</a:t>
            </a: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solidFill>
                  <a:srgbClr val="0563C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5"/>
              </a:rPr>
              <a:t>s://www.davidsilver.uk/teaching/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관련 실험 소스 코드</a:t>
            </a: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RL: 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6"/>
              </a:rPr>
              <a:t>https://github.com/ShangtongZhang/reinforcement-learning-an-introduction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Deep RL:</a:t>
            </a:r>
          </a:p>
          <a:p>
            <a:pPr marL="1371487" lvl="2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Stable-baseline : 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7"/>
              </a:rPr>
              <a:t>https://github.com/hill-a/stable-baselines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(For Tensorflow)</a:t>
            </a:r>
          </a:p>
          <a:p>
            <a:pPr marL="1371487" lvl="2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Stable-baseline3: 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8"/>
              </a:rPr>
              <a:t>https://github.com/DLR-RM/stable-baselines3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(For Pytorch)</a:t>
            </a:r>
          </a:p>
          <a:p>
            <a:pPr marL="1371487" lvl="2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Ray Project - </a:t>
            </a:r>
            <a:r>
              <a:rPr kumimoji="1" lang="en-US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RLlib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 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9"/>
              </a:rPr>
              <a:t>https://docs.ray.io/en/latest/rllib.html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(For Tensorflow &amp; Pytorch)</a:t>
            </a:r>
          </a:p>
        </p:txBody>
      </p:sp>
      <p:sp>
        <p:nvSpPr>
          <p:cNvPr id="8" name="Shape 222">
            <a:extLst>
              <a:ext uri="{FF2B5EF4-FFF2-40B4-BE49-F238E27FC236}">
                <a16:creationId xmlns:a16="http://schemas.microsoft.com/office/drawing/2014/main" id="{B6F3A34D-A95A-9C41-8F7D-ACAFB970BF31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D71A7809-D519-C648-AD3C-68EF258C9136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20876399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2013641" y="3290166"/>
            <a:ext cx="18487616" cy="9689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  <a:endParaRPr kumimoji="1" lang="en-US" altLang="ko-Kore-KR" sz="28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Mnih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Volodymyr, et al. "Playing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atari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with deep reinforcement learning."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arXiv:1312.5602 (2013).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Mnih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Volodymyr, et al. "Human-level control through deep reinforcement learning." nature 518.7540 (2015): 529-533.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Silver, David, et al. "Mastering the game of Go with deep neural networks and tree search." nature 529.7587 (2016): 484-489.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Schulman, John, et al. "Trust region policy optimization." International conference on machine learning. PMLR, 2015.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Schulman, John, et al. "High-dimensional continuous control using generalized advantage estimation."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arXiv:1506.02438 (2015).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Mnih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Volodymyr, et al. "Asynchronous methods for deep reinforcement learning." International conference on machine learning. PMLR, 2016.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Jaderberg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Max, et al. "Reinforcement learning with unsupervised auxiliary tasks."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arXiv:1611.05397 (2016).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Ha, David, and Jürgen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Schmidhuber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"World models."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arXiv:1803.10122 (2018).</a:t>
            </a:r>
          </a:p>
        </p:txBody>
      </p:sp>
      <p:sp>
        <p:nvSpPr>
          <p:cNvPr id="8" name="Shape 222">
            <a:extLst>
              <a:ext uri="{FF2B5EF4-FFF2-40B4-BE49-F238E27FC236}">
                <a16:creationId xmlns:a16="http://schemas.microsoft.com/office/drawing/2014/main" id="{EDA966FC-6A00-6541-8F84-8699713EC48C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15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F7932B2A-3368-5B47-A69E-6E8820A91993}"/>
              </a:ext>
            </a:extLst>
          </p:cNvPr>
          <p:cNvSpPr/>
          <p:nvPr/>
        </p:nvSpPr>
        <p:spPr>
          <a:xfrm>
            <a:off x="20828000" y="2200124"/>
            <a:ext cx="2540000" cy="1397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Reinforcement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87610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71699</TotalTime>
  <Words>9720</Words>
  <Application>Microsoft Macintosh PowerPoint</Application>
  <PresentationFormat>사용자 지정</PresentationFormat>
  <Paragraphs>1322</Paragraphs>
  <Slides>100</Slides>
  <Notes>100</Notes>
  <HiddenSlides>0</HiddenSlides>
  <MMClips>4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13" baseType="lpstr"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Impact</vt:lpstr>
      <vt:lpstr>Matura MT Script Capitals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844</cp:revision>
  <dcterms:created xsi:type="dcterms:W3CDTF">2021-04-05T07:22:06Z</dcterms:created>
  <dcterms:modified xsi:type="dcterms:W3CDTF">2021-09-29T12:55:41Z</dcterms:modified>
</cp:coreProperties>
</file>